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623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11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79F51D5-B7BE-42A1-9223-605E19B286FF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247432"/>
          </a:xfrm>
        </p:spPr>
        <p:txBody>
          <a:bodyPr>
            <a:normAutofit/>
          </a:bodyPr>
          <a:lstStyle/>
          <a:p>
            <a:pPr algn="ctr"/>
            <a:r>
              <a:rPr lang="ru-RU" sz="1800" b="1" i="1" dirty="0" smtClean="0">
                <a:solidFill>
                  <a:srgbClr val="0070C0"/>
                </a:solidFill>
                <a:latin typeface="Book Antiqua" pitchFamily="18" charset="0"/>
                <a:cs typeface="Mongolian Baiti" panose="03000500000000000000" pitchFamily="66" charset="0"/>
              </a:rPr>
              <a:t>Правила перевозки организованных групп детей железнодорожным и воздушным  транспортом и предоставления услуг для  летнего отдыха несовершеннолетних</a:t>
            </a:r>
            <a:endParaRPr lang="ru-RU" sz="1800" b="1" i="1" dirty="0">
              <a:solidFill>
                <a:srgbClr val="0070C0"/>
              </a:solidFill>
              <a:latin typeface="Book Antiqua" pitchFamily="18" charset="0"/>
              <a:cs typeface="Mongolian Baiti" panose="03000500000000000000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114300" indent="0" algn="ctr">
              <a:lnSpc>
                <a:spcPts val="2880"/>
              </a:lnSpc>
              <a:buNone/>
            </a:pPr>
            <a:endParaRPr lang="ru-RU" sz="2400" b="1" i="1" dirty="0" smtClean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endParaRPr lang="ru-RU" sz="2400" b="1" i="1" dirty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endParaRPr lang="ru-RU" sz="2400" b="1" i="1" dirty="0" smtClean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endParaRPr lang="ru-RU" sz="2400" b="1" i="1" dirty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r>
              <a:rPr lang="ru-RU" sz="2400" b="1" i="1" dirty="0" smtClean="0">
                <a:solidFill>
                  <a:srgbClr val="0070C0"/>
                </a:solidFill>
                <a:latin typeface="Book Antiqua" pitchFamily="18" charset="0"/>
              </a:rPr>
              <a:t>Свердловская транспортная прокуратура</a:t>
            </a:r>
          </a:p>
          <a:p>
            <a:pPr marL="114300" indent="0" algn="ctr">
              <a:lnSpc>
                <a:spcPts val="2880"/>
              </a:lnSpc>
              <a:buNone/>
            </a:pPr>
            <a:r>
              <a:rPr lang="ru-RU" sz="2400" b="1" i="1" dirty="0" smtClean="0">
                <a:solidFill>
                  <a:srgbClr val="0070C0"/>
                </a:solidFill>
                <a:latin typeface="Book Antiqua" pitchFamily="18" charset="0"/>
              </a:rPr>
              <a:t>разъяснят</a:t>
            </a:r>
            <a:endParaRPr lang="ru-RU" sz="2400" b="1" i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600" y="2582561"/>
            <a:ext cx="5380681" cy="3274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27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6240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 smtClean="0">
                <a:solidFill>
                  <a:srgbClr val="0070C0"/>
                </a:solidFill>
              </a:rPr>
              <a:t>Обязанности организатора поездки группы детей железнодорожным транспортом</a:t>
            </a:r>
            <a:endParaRPr lang="ru-RU" sz="2000" b="1" i="1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608667"/>
            <a:ext cx="10948988" cy="4792133"/>
          </a:xfrm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Обеспечить сопровождение организованных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групп детей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взрослыми из расчета1сопровождающий на­12 детей(педагогами, воспитателями, родителями, тренерами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и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другими) в период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следования к месту назначения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и обратно.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Организовать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питание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организованных групп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детей с интервалами не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более 4 часов.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Организовать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питьевой режим в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пути следования и при доставке организованных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групп детей от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вокзала до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мест назначения и обратно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, а также при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нахождении  детей  на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вокзале.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Обеспечить сопровождение организованной группы детей медицинским работником или сопровождающими лицами, прошедшими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подготовку  по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оказанию первой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помощи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, при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нахождении в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пути следования более 12 часов организованной группы детей в количестве свыше 30 человек.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Направить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информацию  в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органы </a:t>
            </a:r>
            <a:r>
              <a:rPr lang="ru-RU" sz="1800" b="1" i="1" dirty="0" err="1" smtClean="0">
                <a:solidFill>
                  <a:srgbClr val="0070C0"/>
                </a:solidFill>
                <a:latin typeface="+mj-lt"/>
              </a:rPr>
              <a:t>Роспотребнадзора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 о планируемых сроках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отправки  организованных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групп детей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и количестве детей не менее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чем з за 3 суток до отправления организованных групп детей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4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5684108" y="568408"/>
            <a:ext cx="5894173" cy="557290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q"/>
            </a:pPr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Минимальный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количественный состав организованной  группы  пассажиров (детей) составляет 8 человек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+mj-lt"/>
              </a:rPr>
              <a:t>Заявки на резервирование мест для перевозки   организованной   группы пассажиров  принимаются  не  менее чем от 45 суток до 10 суток до даты отправления поезда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+mj-lt"/>
              </a:rPr>
              <a:t>В заявке указываются: наименование организации, количество мест, номер поезда, тип или класс вагона, дата выезда, станция  отправления  и  станция назначения, список   пассажиров, в   котором отдельно  указываются  руководитель группы и взрослые сопровождающие лица. </a:t>
            </a:r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+mj-lt"/>
              </a:rPr>
              <a:t>С заявками необходимо обращаться в филиалы АО «Федеральная пассажирская компания», железнодорожные агентства.</a:t>
            </a:r>
          </a:p>
          <a:p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1025334" y="1668162"/>
            <a:ext cx="3064845" cy="30562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30" y="568409"/>
            <a:ext cx="5280153" cy="5572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1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50475" y="685800"/>
            <a:ext cx="6128951" cy="5257802"/>
          </a:xfrm>
        </p:spPr>
        <p:txBody>
          <a:bodyPr>
            <a:normAutofit fontScale="55000" lnSpcReduction="20000"/>
          </a:bodyPr>
          <a:lstStyle/>
          <a:p>
            <a:pPr marL="114300" indent="0" algn="ctr">
              <a:buNone/>
            </a:pPr>
            <a:endParaRPr lang="ru-RU" sz="4400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+mj-lt"/>
              </a:rPr>
              <a:t>Документы, необходимые при посадке в поезд</a:t>
            </a:r>
          </a:p>
          <a:p>
            <a:pPr marL="11430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	</a:t>
            </a:r>
          </a:p>
          <a:p>
            <a:pPr marL="11430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	При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посадке детей в возрасте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до 14 лет в поезда дальнего следования необходимо   предъявить подлинник свидетельства о рождении или его нотариально заверенную копию</a:t>
            </a:r>
          </a:p>
          <a:p>
            <a:pPr marL="114300" indent="0" algn="just">
              <a:buNone/>
            </a:pPr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	При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посадке в поезд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организованных групп детей (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школьников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) по льготным проездным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документам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необходимо предъявить справки из общеобразовательных учреждений очной формы обучения, подтверждающих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обучение  в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этом учреждении, и свидетельства о рождении. Справка 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должна   содержать 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ФИО ученика, реквизиты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и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юридический адрес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школы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номер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и дату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. Справка должна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быть заверена печатью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школы и подписью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руководителя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учебного учреждения либо лица, его замещающего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	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903" y="1643449"/>
            <a:ext cx="3608173" cy="3595816"/>
          </a:xfrm>
        </p:spPr>
        <p:txBody>
          <a:bodyPr>
            <a:normAutofit/>
          </a:bodyPr>
          <a:lstStyle/>
          <a:p>
            <a:endParaRPr lang="ru-RU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039">
            <a:off x="592044" y="1161534"/>
            <a:ext cx="4313588" cy="44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573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997" y="315097"/>
            <a:ext cx="10058400" cy="15137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0070C0"/>
                </a:solidFill>
              </a:rPr>
              <a:t/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b="1" i="1" dirty="0" smtClean="0">
                <a:solidFill>
                  <a:srgbClr val="0070C0"/>
                </a:solidFill>
              </a:rPr>
              <a:t>Требования к организации питания детей</a:t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900" dirty="0"/>
              <a:t/>
            </a:r>
            <a:br>
              <a:rPr lang="ru-RU" sz="900" dirty="0"/>
            </a:br>
            <a:r>
              <a:rPr lang="ru-RU" sz="900" b="1" dirty="0">
                <a:solidFill>
                  <a:schemeClr val="bg1"/>
                </a:solidFill>
              </a:rPr>
              <a:t/>
            </a:r>
            <a:br>
              <a:rPr lang="ru-RU" sz="900" b="1" dirty="0">
                <a:solidFill>
                  <a:schemeClr val="bg1"/>
                </a:solidFill>
              </a:rPr>
            </a:br>
            <a:endParaRPr lang="ru-RU" sz="11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84212" y="1767016"/>
            <a:ext cx="10770502" cy="4757352"/>
          </a:xfrm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При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нахождении в пути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свыше суток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организуется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полноценное горячее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питание(супы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гарниры, мясные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или  рыбные  блюда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).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При 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нахождении   в 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пути следования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менее суток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питание осуществляется с учетом примерного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перечня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продуктов для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организации питания детей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утвержденного </a:t>
            </a:r>
            <a:r>
              <a:rPr lang="ru-RU" b="1" i="1" dirty="0" err="1" smtClean="0">
                <a:solidFill>
                  <a:srgbClr val="0070C0"/>
                </a:solidFill>
                <a:latin typeface="+mj-lt"/>
              </a:rPr>
              <a:t>Роспотребнадзором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в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том числе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: хлебобулочные изделия без крема, молоко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в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одноразовой упаковке, сырок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плавленый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сахар пакетированный, чай пакетированный, вода минеральная негазированная, фруктовые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соки  в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одноразовой упаковке, фрукты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свежие(яблоки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груши, мандарины, бананы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),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предварительно вымытые и просушенные, орехи</a:t>
            </a:r>
          </a:p>
          <a:p>
            <a:pPr algn="just"/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312" y="4843847"/>
            <a:ext cx="5461687" cy="1664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7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570" y="271850"/>
            <a:ext cx="10058400" cy="1495166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rgbClr val="0070C0"/>
                </a:solidFill>
              </a:rPr>
              <a:t/>
            </a:r>
            <a:br>
              <a:rPr lang="ru-RU" sz="2800" i="1" dirty="0" smtClean="0">
                <a:solidFill>
                  <a:srgbClr val="0070C0"/>
                </a:solidFill>
              </a:rPr>
            </a:br>
            <a:r>
              <a:rPr lang="ru-RU" sz="2800" i="1" dirty="0" smtClean="0">
                <a:solidFill>
                  <a:srgbClr val="0070C0"/>
                </a:solidFill>
              </a:rPr>
              <a:t>Перевозка </a:t>
            </a:r>
            <a:r>
              <a:rPr lang="ru-RU" sz="2800" i="1" dirty="0">
                <a:solidFill>
                  <a:srgbClr val="0070C0"/>
                </a:solidFill>
              </a:rPr>
              <a:t>организованных групп детей самолётом</a:t>
            </a:r>
            <a:br>
              <a:rPr lang="ru-RU" sz="2800" i="1" dirty="0">
                <a:solidFill>
                  <a:srgbClr val="0070C0"/>
                </a:solidFill>
              </a:rPr>
            </a:b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1200" b="1" i="1" dirty="0">
                <a:solidFill>
                  <a:schemeClr val="bg1"/>
                </a:solidFill>
              </a:rPr>
              <a:t/>
            </a:r>
            <a:br>
              <a:rPr lang="ru-RU" sz="1200" b="1" i="1" dirty="0">
                <a:solidFill>
                  <a:schemeClr val="bg1"/>
                </a:solidFill>
              </a:rPr>
            </a:br>
            <a:endParaRPr lang="ru-RU" sz="1200" b="1" i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1978" y="1618735"/>
            <a:ext cx="11096368" cy="4955102"/>
          </a:xfrm>
        </p:spPr>
        <p:txBody>
          <a:bodyPr>
            <a:normAutofit/>
          </a:bodyPr>
          <a:lstStyle/>
          <a:p>
            <a:pPr algn="just"/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	На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сегодняшний день особых требований к перевозке детей самолётом нет. Дети перевозятся с сопровождающими и не более того. То есть,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действуют Общие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правила воздушных перевозок пассажиров, багажа, грузов  и  требования  к обслуживанию  пассажиров,  грузоотправителей,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грузополучателей, утвержденные  приказом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Минтранса РФ от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28.07.2007 №82.</a:t>
            </a:r>
          </a:p>
          <a:p>
            <a:pPr algn="just"/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	Например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,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дети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в  возрасте  от  двух  до  двенадцати  лет  могут  перевозиться  в сопровождении  совершеннолетнего  пассажира  или  пассажира,  который  в соответствии с гражданским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законодательством Российской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Федерации приобрел дееспособность  в  полном  объеме  до  достижения  им  восемнадцатилетнего возраста,  либо  без  сопровождения  указанного  пассажира  под  наблюдением перевозчика, если такая перевозка предусмотрена правилами перевозчика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pPr algn="just"/>
            <a:endParaRPr lang="ru-RU" sz="1800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sz="1800" b="1" i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sz="1800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sz="1800" b="1" i="1" dirty="0" smtClean="0">
              <a:solidFill>
                <a:srgbClr val="0070C0"/>
              </a:solidFill>
              <a:latin typeface="+mj-lt"/>
            </a:endParaRPr>
          </a:p>
          <a:p>
            <a:endParaRPr lang="ru-RU" sz="1800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 </a:t>
            </a:r>
            <a:endParaRPr lang="ru-RU" sz="1800" b="1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043" y="4485503"/>
            <a:ext cx="5424616" cy="2187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510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Ответственность за несоблюдение правил по перевозке детей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ru-RU" sz="2000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Несоблюдение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санитарных правил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при перевозке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детей влечет привлечение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к административной и уголовной ответственности: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	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ст.6.3КоАП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РФ(нарушение законодательства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в области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обеспечения санитарно­-эпидемиологического благополучия населения)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ст.14.4КоАП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 (оказание населению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услуг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, не  соответствующих требованиям 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нормативных 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правовых актов, устанавливающих порядок (правила) выполнения 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работ 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либо оказания услуг)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ст.236УК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 (нарушение санитарно­-эпидемиологических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правил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)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ст.237УК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РФ(сокрытие информации об обстоятельствах, создающих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опасность  для  жизни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или здоровья людей</a:t>
            </a:r>
          </a:p>
          <a:p>
            <a:pPr marL="114300" indent="0" algn="ctr">
              <a:buNone/>
            </a:pPr>
            <a:endParaRPr lang="ru-RU" sz="2000" b="1" i="1" dirty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endParaRPr lang="ru-RU" sz="2000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endParaRPr lang="ru-RU" sz="2000" b="1" i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568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214</TotalTime>
  <Words>367</Words>
  <Application>Microsoft Office PowerPoint</Application>
  <PresentationFormat>Широкоэкранный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Century Gothic</vt:lpstr>
      <vt:lpstr>Mongolian Baiti</vt:lpstr>
      <vt:lpstr>Wingdings</vt:lpstr>
      <vt:lpstr>Аптека</vt:lpstr>
      <vt:lpstr>Правила перевозки организованных групп детей железнодорожным и воздушным  транспортом и предоставления услуг для  летнего отдыха несовершеннолетних</vt:lpstr>
      <vt:lpstr>Обязанности организатора поездки группы детей железнодорожным транспортом</vt:lpstr>
      <vt:lpstr>Презентация PowerPoint</vt:lpstr>
      <vt:lpstr>Презентация PowerPoint</vt:lpstr>
      <vt:lpstr> Требования к организации питания детей    </vt:lpstr>
      <vt:lpstr> Перевозка организованных групп детей самолётом   </vt:lpstr>
      <vt:lpstr>Ответственность за несоблюдение правил по перевозке детей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</dc:creator>
  <cp:lastModifiedBy>Un1t</cp:lastModifiedBy>
  <cp:revision>21</cp:revision>
  <dcterms:created xsi:type="dcterms:W3CDTF">2018-05-07T16:44:23Z</dcterms:created>
  <dcterms:modified xsi:type="dcterms:W3CDTF">2020-08-18T08:47:08Z</dcterms:modified>
</cp:coreProperties>
</file>