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63" r:id="rId5"/>
    <p:sldId id="259" r:id="rId6"/>
    <p:sldId id="262" r:id="rId7"/>
    <p:sldId id="264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F51D5-B7BE-42A1-9223-605E19B286FF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35D8181-F564-4C83-9953-5FEAA2D162D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F51D5-B7BE-42A1-9223-605E19B286FF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8181-F564-4C83-9953-5FEAA2D162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F51D5-B7BE-42A1-9223-605E19B286FF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8181-F564-4C83-9953-5FEAA2D162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F51D5-B7BE-42A1-9223-605E19B286FF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8181-F564-4C83-9953-5FEAA2D162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76237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F51D5-B7BE-42A1-9223-605E19B286FF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8181-F564-4C83-9953-5FEAA2D162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7115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F51D5-B7BE-42A1-9223-605E19B286FF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8181-F564-4C83-9953-5FEAA2D162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F51D5-B7BE-42A1-9223-605E19B286FF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8181-F564-4C83-9953-5FEAA2D162D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F51D5-B7BE-42A1-9223-605E19B286FF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8181-F564-4C83-9953-5FEAA2D162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F51D5-B7BE-42A1-9223-605E19B286FF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8181-F564-4C83-9953-5FEAA2D162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F51D5-B7BE-42A1-9223-605E19B286FF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8181-F564-4C83-9953-5FEAA2D162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F51D5-B7BE-42A1-9223-605E19B286FF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8181-F564-4C83-9953-5FEAA2D162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F51D5-B7BE-42A1-9223-605E19B286FF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8181-F564-4C83-9953-5FEAA2D162D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F51D5-B7BE-42A1-9223-605E19B286FF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8181-F564-4C83-9953-5FEAA2D162D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79F51D5-B7BE-42A1-9223-605E19B286FF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35D8181-F564-4C83-9953-5FEAA2D162D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247432"/>
          </a:xfrm>
        </p:spPr>
        <p:txBody>
          <a:bodyPr>
            <a:normAutofit/>
          </a:bodyPr>
          <a:lstStyle/>
          <a:p>
            <a:pPr algn="ctr"/>
            <a:r>
              <a:rPr lang="ru-RU" sz="1800" b="1" i="1" dirty="0" smtClean="0">
                <a:solidFill>
                  <a:srgbClr val="0070C0"/>
                </a:solidFill>
                <a:latin typeface="Book Antiqua" pitchFamily="18" charset="0"/>
                <a:cs typeface="Mongolian Baiti" panose="03000500000000000000" pitchFamily="66" charset="0"/>
              </a:rPr>
              <a:t>Правила перевозки организованных групп детей железнодорожным и воздушным  транспортом и предоставления услуг для  летнего отдыха несовершеннолетних</a:t>
            </a:r>
            <a:endParaRPr lang="ru-RU" sz="1800" b="1" i="1" dirty="0">
              <a:solidFill>
                <a:srgbClr val="0070C0"/>
              </a:solidFill>
              <a:latin typeface="Book Antiqua" pitchFamily="18" charset="0"/>
              <a:cs typeface="Mongolian Baiti" panose="03000500000000000000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114300" indent="0" algn="ctr">
              <a:lnSpc>
                <a:spcPts val="2880"/>
              </a:lnSpc>
              <a:buNone/>
            </a:pPr>
            <a:endParaRPr lang="ru-RU" sz="2400" b="1" i="1" dirty="0" smtClean="0">
              <a:solidFill>
                <a:schemeClr val="bg1"/>
              </a:solidFill>
            </a:endParaRPr>
          </a:p>
          <a:p>
            <a:pPr marL="114300" indent="0" algn="ctr">
              <a:lnSpc>
                <a:spcPts val="2880"/>
              </a:lnSpc>
              <a:buNone/>
            </a:pPr>
            <a:endParaRPr lang="ru-RU" sz="2400" b="1" i="1" dirty="0">
              <a:solidFill>
                <a:schemeClr val="bg1"/>
              </a:solidFill>
            </a:endParaRPr>
          </a:p>
          <a:p>
            <a:pPr marL="114300" indent="0" algn="ctr">
              <a:lnSpc>
                <a:spcPts val="2880"/>
              </a:lnSpc>
              <a:buNone/>
            </a:pPr>
            <a:endParaRPr lang="ru-RU" sz="2400" b="1" i="1" dirty="0" smtClean="0">
              <a:solidFill>
                <a:schemeClr val="bg1"/>
              </a:solidFill>
            </a:endParaRPr>
          </a:p>
          <a:p>
            <a:pPr marL="114300" indent="0" algn="ctr">
              <a:lnSpc>
                <a:spcPts val="2880"/>
              </a:lnSpc>
              <a:buNone/>
            </a:pPr>
            <a:endParaRPr lang="ru-RU" sz="2400" b="1" i="1" dirty="0">
              <a:solidFill>
                <a:schemeClr val="bg1"/>
              </a:solidFill>
            </a:endParaRPr>
          </a:p>
          <a:p>
            <a:pPr marL="114300" indent="0" algn="ctr">
              <a:lnSpc>
                <a:spcPts val="2880"/>
              </a:lnSpc>
              <a:buNone/>
            </a:pPr>
            <a:r>
              <a:rPr lang="ru-RU" sz="2400" b="1" i="1" dirty="0" smtClean="0">
                <a:solidFill>
                  <a:srgbClr val="0070C0"/>
                </a:solidFill>
                <a:latin typeface="Book Antiqua" pitchFamily="18" charset="0"/>
              </a:rPr>
              <a:t>Свердловская транспортная прокуратура</a:t>
            </a:r>
          </a:p>
          <a:p>
            <a:pPr marL="114300" indent="0" algn="ctr">
              <a:lnSpc>
                <a:spcPts val="2880"/>
              </a:lnSpc>
              <a:buNone/>
            </a:pPr>
            <a:r>
              <a:rPr lang="ru-RU" sz="2400" b="1" i="1" dirty="0" smtClean="0">
                <a:solidFill>
                  <a:srgbClr val="0070C0"/>
                </a:solidFill>
                <a:latin typeface="Book Antiqua" pitchFamily="18" charset="0"/>
              </a:rPr>
              <a:t>разъяснят</a:t>
            </a:r>
            <a:endParaRPr lang="ru-RU" sz="2400" b="1" i="1" dirty="0">
              <a:solidFill>
                <a:srgbClr val="0070C0"/>
              </a:solidFill>
              <a:latin typeface="Book Antiqua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97600" y="2582561"/>
            <a:ext cx="5380681" cy="3274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4271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62401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i="1" dirty="0" smtClean="0">
                <a:solidFill>
                  <a:srgbClr val="0070C0"/>
                </a:solidFill>
              </a:rPr>
              <a:t>Обязанности организатора поездки группы детей железнодорожным транспортом</a:t>
            </a:r>
            <a:endParaRPr lang="ru-RU" sz="2000" b="1" i="1" dirty="0">
              <a:solidFill>
                <a:srgbClr val="0070C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2" y="1608667"/>
            <a:ext cx="10948988" cy="4792133"/>
          </a:xfrm>
        </p:spPr>
        <p:txBody>
          <a:bodyPr>
            <a:norm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ru-RU" sz="1800" b="1" i="1" dirty="0" smtClean="0">
                <a:solidFill>
                  <a:srgbClr val="0070C0"/>
                </a:solidFill>
                <a:latin typeface="+mj-lt"/>
              </a:rPr>
              <a:t>Обеспечить сопровождение организованных </a:t>
            </a:r>
            <a:r>
              <a:rPr lang="ru-RU" sz="1800" b="1" i="1" dirty="0">
                <a:solidFill>
                  <a:srgbClr val="0070C0"/>
                </a:solidFill>
                <a:latin typeface="+mj-lt"/>
              </a:rPr>
              <a:t>групп детей </a:t>
            </a:r>
            <a:r>
              <a:rPr lang="ru-RU" sz="1800" b="1" i="1" dirty="0" smtClean="0">
                <a:solidFill>
                  <a:srgbClr val="0070C0"/>
                </a:solidFill>
                <a:latin typeface="+mj-lt"/>
              </a:rPr>
              <a:t>взрослыми из расчета1сопровождающий на­12 детей(педагогами, воспитателями, родителями, тренерами </a:t>
            </a:r>
            <a:r>
              <a:rPr lang="ru-RU" sz="1800" b="1" i="1" dirty="0">
                <a:solidFill>
                  <a:srgbClr val="0070C0"/>
                </a:solidFill>
                <a:latin typeface="+mj-lt"/>
              </a:rPr>
              <a:t>и </a:t>
            </a:r>
            <a:r>
              <a:rPr lang="ru-RU" sz="1800" b="1" i="1" dirty="0" smtClean="0">
                <a:solidFill>
                  <a:srgbClr val="0070C0"/>
                </a:solidFill>
                <a:latin typeface="+mj-lt"/>
              </a:rPr>
              <a:t>другими) в период </a:t>
            </a:r>
            <a:r>
              <a:rPr lang="ru-RU" sz="1800" b="1" i="1" dirty="0">
                <a:solidFill>
                  <a:srgbClr val="0070C0"/>
                </a:solidFill>
                <a:latin typeface="+mj-lt"/>
              </a:rPr>
              <a:t>следования к месту назначения </a:t>
            </a:r>
            <a:r>
              <a:rPr lang="ru-RU" sz="1800" b="1" i="1" dirty="0" smtClean="0">
                <a:solidFill>
                  <a:srgbClr val="0070C0"/>
                </a:solidFill>
                <a:latin typeface="+mj-lt"/>
              </a:rPr>
              <a:t>и обратно.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800" b="1" i="1" dirty="0" smtClean="0">
                <a:solidFill>
                  <a:srgbClr val="0070C0"/>
                </a:solidFill>
                <a:latin typeface="+mj-lt"/>
              </a:rPr>
              <a:t>Организовать </a:t>
            </a:r>
            <a:r>
              <a:rPr lang="ru-RU" sz="1800" b="1" i="1" dirty="0">
                <a:solidFill>
                  <a:srgbClr val="0070C0"/>
                </a:solidFill>
                <a:latin typeface="+mj-lt"/>
              </a:rPr>
              <a:t>питание </a:t>
            </a:r>
            <a:r>
              <a:rPr lang="ru-RU" sz="1800" b="1" i="1" dirty="0" smtClean="0">
                <a:solidFill>
                  <a:srgbClr val="0070C0"/>
                </a:solidFill>
                <a:latin typeface="+mj-lt"/>
              </a:rPr>
              <a:t>организованных групп </a:t>
            </a:r>
            <a:r>
              <a:rPr lang="ru-RU" sz="1800" b="1" i="1" dirty="0">
                <a:solidFill>
                  <a:srgbClr val="0070C0"/>
                </a:solidFill>
                <a:latin typeface="+mj-lt"/>
              </a:rPr>
              <a:t>детей с интервалами не </a:t>
            </a:r>
            <a:r>
              <a:rPr lang="ru-RU" sz="1800" b="1" i="1" dirty="0" smtClean="0">
                <a:solidFill>
                  <a:srgbClr val="0070C0"/>
                </a:solidFill>
                <a:latin typeface="+mj-lt"/>
              </a:rPr>
              <a:t>более 4 часов.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800" b="1" i="1" dirty="0" smtClean="0">
                <a:solidFill>
                  <a:srgbClr val="0070C0"/>
                </a:solidFill>
                <a:latin typeface="+mj-lt"/>
              </a:rPr>
              <a:t>Организовать </a:t>
            </a:r>
            <a:r>
              <a:rPr lang="ru-RU" sz="1800" b="1" i="1" dirty="0">
                <a:solidFill>
                  <a:srgbClr val="0070C0"/>
                </a:solidFill>
                <a:latin typeface="+mj-lt"/>
              </a:rPr>
              <a:t>питьевой режим в </a:t>
            </a:r>
            <a:r>
              <a:rPr lang="ru-RU" sz="1800" b="1" i="1" dirty="0" smtClean="0">
                <a:solidFill>
                  <a:srgbClr val="0070C0"/>
                </a:solidFill>
                <a:latin typeface="+mj-lt"/>
              </a:rPr>
              <a:t>пути следования и при доставке организованных </a:t>
            </a:r>
            <a:r>
              <a:rPr lang="ru-RU" sz="1800" b="1" i="1" dirty="0">
                <a:solidFill>
                  <a:srgbClr val="0070C0"/>
                </a:solidFill>
                <a:latin typeface="+mj-lt"/>
              </a:rPr>
              <a:t>групп детей от </a:t>
            </a:r>
            <a:r>
              <a:rPr lang="ru-RU" sz="1800" b="1" i="1" dirty="0" smtClean="0">
                <a:solidFill>
                  <a:srgbClr val="0070C0"/>
                </a:solidFill>
                <a:latin typeface="+mj-lt"/>
              </a:rPr>
              <a:t>вокзала до </a:t>
            </a:r>
            <a:r>
              <a:rPr lang="ru-RU" sz="1800" b="1" i="1" dirty="0">
                <a:solidFill>
                  <a:srgbClr val="0070C0"/>
                </a:solidFill>
                <a:latin typeface="+mj-lt"/>
              </a:rPr>
              <a:t>мест назначения и обратно</a:t>
            </a:r>
            <a:r>
              <a:rPr lang="ru-RU" sz="1800" b="1" i="1" dirty="0" smtClean="0">
                <a:solidFill>
                  <a:srgbClr val="0070C0"/>
                </a:solidFill>
                <a:latin typeface="+mj-lt"/>
              </a:rPr>
              <a:t>, а также при  </a:t>
            </a:r>
            <a:r>
              <a:rPr lang="ru-RU" sz="1800" b="1" i="1" dirty="0">
                <a:solidFill>
                  <a:srgbClr val="0070C0"/>
                </a:solidFill>
                <a:latin typeface="+mj-lt"/>
              </a:rPr>
              <a:t>нахождении  детей  на  </a:t>
            </a:r>
            <a:r>
              <a:rPr lang="ru-RU" sz="1800" b="1" i="1" dirty="0" smtClean="0">
                <a:solidFill>
                  <a:srgbClr val="0070C0"/>
                </a:solidFill>
                <a:latin typeface="+mj-lt"/>
              </a:rPr>
              <a:t>вокзале.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800" b="1" i="1" dirty="0" smtClean="0">
                <a:solidFill>
                  <a:srgbClr val="0070C0"/>
                </a:solidFill>
                <a:latin typeface="+mj-lt"/>
              </a:rPr>
              <a:t>Обеспечить сопровождение организованной группы детей медицинским работником или сопровождающими лицами, прошедшими  </a:t>
            </a:r>
            <a:r>
              <a:rPr lang="ru-RU" sz="1800" b="1" i="1" dirty="0">
                <a:solidFill>
                  <a:srgbClr val="0070C0"/>
                </a:solidFill>
                <a:latin typeface="+mj-lt"/>
              </a:rPr>
              <a:t>подготовку  по  </a:t>
            </a:r>
            <a:r>
              <a:rPr lang="ru-RU" sz="1800" b="1" i="1" dirty="0" smtClean="0">
                <a:solidFill>
                  <a:srgbClr val="0070C0"/>
                </a:solidFill>
                <a:latin typeface="+mj-lt"/>
              </a:rPr>
              <a:t>оказанию первой </a:t>
            </a:r>
            <a:r>
              <a:rPr lang="ru-RU" sz="1800" b="1" i="1" dirty="0">
                <a:solidFill>
                  <a:srgbClr val="0070C0"/>
                </a:solidFill>
                <a:latin typeface="+mj-lt"/>
              </a:rPr>
              <a:t>помощи</a:t>
            </a:r>
            <a:r>
              <a:rPr lang="ru-RU" sz="1800" b="1" i="1" dirty="0" smtClean="0">
                <a:solidFill>
                  <a:srgbClr val="0070C0"/>
                </a:solidFill>
                <a:latin typeface="+mj-lt"/>
              </a:rPr>
              <a:t>, при </a:t>
            </a:r>
            <a:r>
              <a:rPr lang="ru-RU" sz="1800" b="1" i="1" dirty="0">
                <a:solidFill>
                  <a:srgbClr val="0070C0"/>
                </a:solidFill>
                <a:latin typeface="+mj-lt"/>
              </a:rPr>
              <a:t>нахождении в </a:t>
            </a:r>
            <a:r>
              <a:rPr lang="ru-RU" sz="1800" b="1" i="1" dirty="0" smtClean="0">
                <a:solidFill>
                  <a:srgbClr val="0070C0"/>
                </a:solidFill>
                <a:latin typeface="+mj-lt"/>
              </a:rPr>
              <a:t>пути следования более 12 часов организованной группы детей в количестве свыше 30 человек.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800" b="1" i="1" dirty="0" smtClean="0">
                <a:solidFill>
                  <a:srgbClr val="0070C0"/>
                </a:solidFill>
                <a:latin typeface="+mj-lt"/>
              </a:rPr>
              <a:t>Направить  </a:t>
            </a:r>
            <a:r>
              <a:rPr lang="ru-RU" sz="1800" b="1" i="1" dirty="0">
                <a:solidFill>
                  <a:srgbClr val="0070C0"/>
                </a:solidFill>
                <a:latin typeface="+mj-lt"/>
              </a:rPr>
              <a:t>информацию  в  </a:t>
            </a:r>
            <a:r>
              <a:rPr lang="ru-RU" sz="1800" b="1" i="1" dirty="0" smtClean="0">
                <a:solidFill>
                  <a:srgbClr val="0070C0"/>
                </a:solidFill>
                <a:latin typeface="+mj-lt"/>
              </a:rPr>
              <a:t>органы </a:t>
            </a:r>
            <a:r>
              <a:rPr lang="ru-RU" sz="1800" b="1" i="1" dirty="0" err="1" smtClean="0">
                <a:solidFill>
                  <a:srgbClr val="0070C0"/>
                </a:solidFill>
                <a:latin typeface="+mj-lt"/>
              </a:rPr>
              <a:t>Роспотребнадзора</a:t>
            </a:r>
            <a:r>
              <a:rPr lang="ru-RU" sz="1800" b="1" i="1" dirty="0" smtClean="0">
                <a:solidFill>
                  <a:srgbClr val="0070C0"/>
                </a:solidFill>
                <a:latin typeface="+mj-lt"/>
              </a:rPr>
              <a:t> о планируемых сроках  </a:t>
            </a:r>
            <a:r>
              <a:rPr lang="ru-RU" sz="1800" b="1" i="1" dirty="0">
                <a:solidFill>
                  <a:srgbClr val="0070C0"/>
                </a:solidFill>
                <a:latin typeface="+mj-lt"/>
              </a:rPr>
              <a:t>отправки  организованных  </a:t>
            </a:r>
            <a:r>
              <a:rPr lang="ru-RU" sz="1800" b="1" i="1" dirty="0" smtClean="0">
                <a:solidFill>
                  <a:srgbClr val="0070C0"/>
                </a:solidFill>
                <a:latin typeface="+mj-lt"/>
              </a:rPr>
              <a:t>групп детей </a:t>
            </a:r>
            <a:r>
              <a:rPr lang="ru-RU" sz="1800" b="1" i="1" dirty="0">
                <a:solidFill>
                  <a:srgbClr val="0070C0"/>
                </a:solidFill>
                <a:latin typeface="+mj-lt"/>
              </a:rPr>
              <a:t>и количестве детей не менее </a:t>
            </a:r>
            <a:r>
              <a:rPr lang="ru-RU" sz="1800" b="1" i="1" dirty="0" smtClean="0">
                <a:solidFill>
                  <a:srgbClr val="0070C0"/>
                </a:solidFill>
                <a:latin typeface="+mj-lt"/>
              </a:rPr>
              <a:t>чем з за 3 суток до отправления организованных групп детей</a:t>
            </a:r>
            <a:r>
              <a:rPr lang="ru-RU" sz="1800" b="1" i="1" dirty="0">
                <a:solidFill>
                  <a:srgbClr val="0070C0"/>
                </a:solidFill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7647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Объект 14"/>
          <p:cNvSpPr>
            <a:spLocks noGrp="1"/>
          </p:cNvSpPr>
          <p:nvPr>
            <p:ph idx="1"/>
          </p:nvPr>
        </p:nvSpPr>
        <p:spPr>
          <a:xfrm>
            <a:off x="5684108" y="568408"/>
            <a:ext cx="5894173" cy="5572900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q"/>
            </a:pPr>
            <a:endParaRPr lang="ru-RU" b="1" i="1" dirty="0" smtClean="0">
              <a:solidFill>
                <a:srgbClr val="0070C0"/>
              </a:solidFill>
              <a:latin typeface="+mj-lt"/>
            </a:endParaRPr>
          </a:p>
          <a:p>
            <a:r>
              <a:rPr lang="ru-RU" b="1" i="1" dirty="0" smtClean="0">
                <a:solidFill>
                  <a:srgbClr val="0070C0"/>
                </a:solidFill>
                <a:latin typeface="+mj-lt"/>
              </a:rPr>
              <a:t>Минимальный </a:t>
            </a:r>
            <a:r>
              <a:rPr lang="ru-RU" b="1" i="1" dirty="0">
                <a:solidFill>
                  <a:srgbClr val="0070C0"/>
                </a:solidFill>
                <a:latin typeface="+mj-lt"/>
              </a:rPr>
              <a:t>количественный состав организованной  группы  пассажиров (детей) составляет 8 человек</a:t>
            </a:r>
            <a:r>
              <a:rPr lang="ru-RU" b="1" i="1" dirty="0" smtClean="0">
                <a:solidFill>
                  <a:srgbClr val="0070C0"/>
                </a:solidFill>
                <a:latin typeface="+mj-lt"/>
              </a:rPr>
              <a:t>.</a:t>
            </a:r>
          </a:p>
          <a:p>
            <a:endParaRPr lang="ru-RU" b="1" i="1" dirty="0">
              <a:solidFill>
                <a:srgbClr val="0070C0"/>
              </a:solidFill>
              <a:latin typeface="+mj-lt"/>
            </a:endParaRPr>
          </a:p>
          <a:p>
            <a:r>
              <a:rPr lang="ru-RU" b="1" i="1" dirty="0">
                <a:solidFill>
                  <a:srgbClr val="0070C0"/>
                </a:solidFill>
                <a:latin typeface="+mj-lt"/>
              </a:rPr>
              <a:t>Заявки на резервирование мест для перевозки   организованной   группы пассажиров  принимаются  не  менее чем от 45 суток до 10 суток до даты отправления поезда</a:t>
            </a:r>
            <a:r>
              <a:rPr lang="ru-RU" b="1" i="1" dirty="0" smtClean="0">
                <a:solidFill>
                  <a:srgbClr val="0070C0"/>
                </a:solidFill>
                <a:latin typeface="+mj-lt"/>
              </a:rPr>
              <a:t>.</a:t>
            </a:r>
          </a:p>
          <a:p>
            <a:endParaRPr lang="ru-RU" b="1" i="1" dirty="0">
              <a:solidFill>
                <a:srgbClr val="0070C0"/>
              </a:solidFill>
              <a:latin typeface="+mj-lt"/>
            </a:endParaRPr>
          </a:p>
          <a:p>
            <a:r>
              <a:rPr lang="ru-RU" b="1" i="1" dirty="0">
                <a:solidFill>
                  <a:srgbClr val="0070C0"/>
                </a:solidFill>
                <a:latin typeface="+mj-lt"/>
              </a:rPr>
              <a:t>В заявке указываются: наименование организации, количество мест, номер поезда, тип или класс вагона, дата выезда, станция  отправления  и  станция назначения, список   пассажиров, в   котором отдельно  указываются  руководитель группы и взрослые сопровождающие лица. </a:t>
            </a:r>
            <a:endParaRPr lang="ru-RU" b="1" i="1" dirty="0" smtClean="0">
              <a:solidFill>
                <a:srgbClr val="0070C0"/>
              </a:solidFill>
              <a:latin typeface="+mj-lt"/>
            </a:endParaRPr>
          </a:p>
          <a:p>
            <a:endParaRPr lang="ru-RU" b="1" i="1" dirty="0">
              <a:solidFill>
                <a:srgbClr val="0070C0"/>
              </a:solidFill>
              <a:latin typeface="+mj-lt"/>
            </a:endParaRPr>
          </a:p>
          <a:p>
            <a:r>
              <a:rPr lang="ru-RU" b="1" i="1" dirty="0">
                <a:solidFill>
                  <a:srgbClr val="0070C0"/>
                </a:solidFill>
                <a:latin typeface="+mj-lt"/>
              </a:rPr>
              <a:t>С заявками необходимо обращаться в филиалы АО «Федеральная пассажирская компания», железнодорожные агентства.</a:t>
            </a:r>
          </a:p>
          <a:p>
            <a:endParaRPr lang="ru-RU" dirty="0"/>
          </a:p>
        </p:txBody>
      </p:sp>
      <p:sp>
        <p:nvSpPr>
          <p:cNvPr id="16" name="Текст 15"/>
          <p:cNvSpPr>
            <a:spLocks noGrp="1"/>
          </p:cNvSpPr>
          <p:nvPr>
            <p:ph type="body" sz="half" idx="2"/>
          </p:nvPr>
        </p:nvSpPr>
        <p:spPr>
          <a:xfrm>
            <a:off x="1025334" y="1668162"/>
            <a:ext cx="3064845" cy="305623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030" y="568409"/>
            <a:ext cx="5280153" cy="55728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7163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5350475" y="685800"/>
            <a:ext cx="6128951" cy="5257802"/>
          </a:xfrm>
        </p:spPr>
        <p:txBody>
          <a:bodyPr>
            <a:normAutofit fontScale="55000" lnSpcReduction="20000"/>
          </a:bodyPr>
          <a:lstStyle/>
          <a:p>
            <a:pPr marL="114300" indent="0" algn="ctr">
              <a:buNone/>
            </a:pPr>
            <a:endParaRPr lang="ru-RU" sz="4400" b="1" i="1" dirty="0" smtClean="0">
              <a:solidFill>
                <a:srgbClr val="0070C0"/>
              </a:solidFill>
              <a:latin typeface="+mj-lt"/>
            </a:endParaRPr>
          </a:p>
          <a:p>
            <a:pPr marL="114300" indent="0" algn="ctr">
              <a:buNone/>
            </a:pPr>
            <a:r>
              <a:rPr lang="ru-RU" sz="4400" b="1" i="1" dirty="0" smtClean="0">
                <a:solidFill>
                  <a:srgbClr val="0070C0"/>
                </a:solidFill>
                <a:latin typeface="+mj-lt"/>
              </a:rPr>
              <a:t>Документы, необходимые при посадке в поезд</a:t>
            </a:r>
          </a:p>
          <a:p>
            <a:pPr marL="114300" indent="0" algn="just">
              <a:buNone/>
            </a:pPr>
            <a:r>
              <a:rPr lang="ru-RU" b="1" i="1" dirty="0" smtClean="0">
                <a:solidFill>
                  <a:srgbClr val="0070C0"/>
                </a:solidFill>
                <a:latin typeface="+mj-lt"/>
              </a:rPr>
              <a:t>	</a:t>
            </a:r>
          </a:p>
          <a:p>
            <a:pPr marL="114300" indent="0" algn="just">
              <a:buNone/>
            </a:pPr>
            <a:r>
              <a:rPr lang="ru-RU" b="1" i="1" dirty="0" smtClean="0">
                <a:solidFill>
                  <a:srgbClr val="0070C0"/>
                </a:solidFill>
                <a:latin typeface="+mj-lt"/>
              </a:rPr>
              <a:t>	При </a:t>
            </a:r>
            <a:r>
              <a:rPr lang="ru-RU" b="1" i="1" dirty="0">
                <a:solidFill>
                  <a:srgbClr val="0070C0"/>
                </a:solidFill>
                <a:latin typeface="+mj-lt"/>
              </a:rPr>
              <a:t>посадке детей в возрасте </a:t>
            </a:r>
            <a:r>
              <a:rPr lang="ru-RU" b="1" i="1" dirty="0" smtClean="0">
                <a:solidFill>
                  <a:srgbClr val="0070C0"/>
                </a:solidFill>
                <a:latin typeface="+mj-lt"/>
              </a:rPr>
              <a:t>до 14 лет в поезда дальнего следования необходимо   предъявить подлинник свидетельства о рождении или его нотариально заверенную копию</a:t>
            </a:r>
          </a:p>
          <a:p>
            <a:pPr marL="114300" indent="0" algn="just">
              <a:buNone/>
            </a:pPr>
            <a:endParaRPr lang="ru-RU" b="1" i="1" dirty="0" smtClean="0">
              <a:solidFill>
                <a:srgbClr val="0070C0"/>
              </a:solidFill>
              <a:latin typeface="+mj-lt"/>
            </a:endParaRPr>
          </a:p>
          <a:p>
            <a:pPr marL="114300" indent="0" algn="just">
              <a:buNone/>
            </a:pPr>
            <a:r>
              <a:rPr lang="ru-RU" b="1" i="1" dirty="0" smtClean="0">
                <a:solidFill>
                  <a:srgbClr val="0070C0"/>
                </a:solidFill>
                <a:latin typeface="+mj-lt"/>
              </a:rPr>
              <a:t>	При </a:t>
            </a:r>
            <a:r>
              <a:rPr lang="ru-RU" b="1" i="1" dirty="0">
                <a:solidFill>
                  <a:srgbClr val="0070C0"/>
                </a:solidFill>
                <a:latin typeface="+mj-lt"/>
              </a:rPr>
              <a:t>посадке в поезд </a:t>
            </a:r>
            <a:r>
              <a:rPr lang="ru-RU" b="1" i="1" dirty="0" smtClean="0">
                <a:solidFill>
                  <a:srgbClr val="0070C0"/>
                </a:solidFill>
                <a:latin typeface="+mj-lt"/>
              </a:rPr>
              <a:t>организованных групп детей (</a:t>
            </a:r>
            <a:r>
              <a:rPr lang="ru-RU" b="1" i="1" dirty="0">
                <a:solidFill>
                  <a:srgbClr val="0070C0"/>
                </a:solidFill>
                <a:latin typeface="+mj-lt"/>
              </a:rPr>
              <a:t>школьников</a:t>
            </a:r>
            <a:r>
              <a:rPr lang="ru-RU" b="1" i="1" dirty="0" smtClean="0">
                <a:solidFill>
                  <a:srgbClr val="0070C0"/>
                </a:solidFill>
                <a:latin typeface="+mj-lt"/>
              </a:rPr>
              <a:t>) по льготным проездным  </a:t>
            </a:r>
            <a:r>
              <a:rPr lang="ru-RU" b="1" i="1" dirty="0">
                <a:solidFill>
                  <a:srgbClr val="0070C0"/>
                </a:solidFill>
                <a:latin typeface="+mj-lt"/>
              </a:rPr>
              <a:t>документам  </a:t>
            </a:r>
            <a:r>
              <a:rPr lang="ru-RU" b="1" i="1" dirty="0" smtClean="0">
                <a:solidFill>
                  <a:srgbClr val="0070C0"/>
                </a:solidFill>
                <a:latin typeface="+mj-lt"/>
              </a:rPr>
              <a:t>необходимо предъявить справки из общеобразовательных учреждений очной формы обучения, подтверждающих  </a:t>
            </a:r>
            <a:r>
              <a:rPr lang="ru-RU" b="1" i="1" dirty="0">
                <a:solidFill>
                  <a:srgbClr val="0070C0"/>
                </a:solidFill>
                <a:latin typeface="+mj-lt"/>
              </a:rPr>
              <a:t>обучение  в  </a:t>
            </a:r>
            <a:r>
              <a:rPr lang="ru-RU" b="1" i="1" dirty="0" smtClean="0">
                <a:solidFill>
                  <a:srgbClr val="0070C0"/>
                </a:solidFill>
                <a:latin typeface="+mj-lt"/>
              </a:rPr>
              <a:t>этом учреждении, и свидетельства о рождении. Справка   </a:t>
            </a:r>
            <a:r>
              <a:rPr lang="ru-RU" b="1" i="1" dirty="0">
                <a:solidFill>
                  <a:srgbClr val="0070C0"/>
                </a:solidFill>
                <a:latin typeface="+mj-lt"/>
              </a:rPr>
              <a:t>должна   содержать   </a:t>
            </a:r>
            <a:r>
              <a:rPr lang="ru-RU" b="1" i="1" dirty="0" smtClean="0">
                <a:solidFill>
                  <a:srgbClr val="0070C0"/>
                </a:solidFill>
                <a:latin typeface="+mj-lt"/>
              </a:rPr>
              <a:t>ФИО ученика, реквизиты  </a:t>
            </a:r>
            <a:r>
              <a:rPr lang="ru-RU" b="1" i="1" dirty="0">
                <a:solidFill>
                  <a:srgbClr val="0070C0"/>
                </a:solidFill>
                <a:latin typeface="+mj-lt"/>
              </a:rPr>
              <a:t>и  </a:t>
            </a:r>
            <a:r>
              <a:rPr lang="ru-RU" b="1" i="1" dirty="0" smtClean="0">
                <a:solidFill>
                  <a:srgbClr val="0070C0"/>
                </a:solidFill>
                <a:latin typeface="+mj-lt"/>
              </a:rPr>
              <a:t>юридический адрес </a:t>
            </a:r>
            <a:r>
              <a:rPr lang="ru-RU" b="1" i="1" dirty="0">
                <a:solidFill>
                  <a:srgbClr val="0070C0"/>
                </a:solidFill>
                <a:latin typeface="+mj-lt"/>
              </a:rPr>
              <a:t>школы</a:t>
            </a:r>
            <a:r>
              <a:rPr lang="ru-RU" b="1" i="1" dirty="0" smtClean="0">
                <a:solidFill>
                  <a:srgbClr val="0070C0"/>
                </a:solidFill>
                <a:latin typeface="+mj-lt"/>
              </a:rPr>
              <a:t>, номер </a:t>
            </a:r>
            <a:r>
              <a:rPr lang="ru-RU" b="1" i="1" dirty="0">
                <a:solidFill>
                  <a:srgbClr val="0070C0"/>
                </a:solidFill>
                <a:latin typeface="+mj-lt"/>
              </a:rPr>
              <a:t>и дату</a:t>
            </a:r>
            <a:r>
              <a:rPr lang="ru-RU" b="1" i="1" dirty="0" smtClean="0">
                <a:solidFill>
                  <a:srgbClr val="0070C0"/>
                </a:solidFill>
                <a:latin typeface="+mj-lt"/>
              </a:rPr>
              <a:t>. Справка должна </a:t>
            </a:r>
            <a:r>
              <a:rPr lang="ru-RU" b="1" i="1" dirty="0">
                <a:solidFill>
                  <a:srgbClr val="0070C0"/>
                </a:solidFill>
                <a:latin typeface="+mj-lt"/>
              </a:rPr>
              <a:t>быть заверена печатью </a:t>
            </a:r>
            <a:r>
              <a:rPr lang="ru-RU" b="1" i="1" dirty="0" smtClean="0">
                <a:solidFill>
                  <a:srgbClr val="0070C0"/>
                </a:solidFill>
                <a:latin typeface="+mj-lt"/>
              </a:rPr>
              <a:t>школы и подписью  </a:t>
            </a:r>
            <a:r>
              <a:rPr lang="ru-RU" b="1" i="1" dirty="0">
                <a:solidFill>
                  <a:srgbClr val="0070C0"/>
                </a:solidFill>
                <a:latin typeface="+mj-lt"/>
              </a:rPr>
              <a:t>руководителя  </a:t>
            </a:r>
            <a:r>
              <a:rPr lang="ru-RU" b="1" i="1" dirty="0" smtClean="0">
                <a:solidFill>
                  <a:srgbClr val="0070C0"/>
                </a:solidFill>
                <a:latin typeface="+mj-lt"/>
              </a:rPr>
              <a:t>учебного учреждения либо лица, его замещающего</a:t>
            </a:r>
            <a:r>
              <a:rPr lang="ru-RU" b="1" i="1" dirty="0">
                <a:solidFill>
                  <a:srgbClr val="0070C0"/>
                </a:solidFill>
                <a:latin typeface="+mj-lt"/>
              </a:rPr>
              <a:t>.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/>
              <a:t>	</a:t>
            </a: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7903" y="1643449"/>
            <a:ext cx="3608173" cy="3595816"/>
          </a:xfrm>
        </p:spPr>
        <p:txBody>
          <a:bodyPr>
            <a:normAutofit/>
          </a:bodyPr>
          <a:lstStyle/>
          <a:p>
            <a:endParaRPr lang="ru-RU" sz="1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60039">
            <a:off x="592044" y="1161534"/>
            <a:ext cx="4313588" cy="441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573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5997" y="315097"/>
            <a:ext cx="10058400" cy="151370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0070C0"/>
                </a:solidFill>
              </a:rPr>
              <a:t/>
            </a:r>
            <a:br>
              <a:rPr lang="ru-RU" b="1" i="1" dirty="0" smtClean="0">
                <a:solidFill>
                  <a:srgbClr val="0070C0"/>
                </a:solidFill>
              </a:rPr>
            </a:br>
            <a:r>
              <a:rPr lang="ru-RU" b="1" i="1" dirty="0" smtClean="0">
                <a:solidFill>
                  <a:srgbClr val="0070C0"/>
                </a:solidFill>
              </a:rPr>
              <a:t>Требования к организации питания детей</a:t>
            </a:r>
            <a:br>
              <a:rPr lang="ru-RU" b="1" i="1" dirty="0" smtClean="0">
                <a:solidFill>
                  <a:srgbClr val="0070C0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r>
              <a:rPr lang="ru-RU" sz="900" dirty="0"/>
              <a:t/>
            </a:r>
            <a:br>
              <a:rPr lang="ru-RU" sz="900" dirty="0"/>
            </a:br>
            <a:r>
              <a:rPr lang="ru-RU" sz="900" b="1" dirty="0">
                <a:solidFill>
                  <a:schemeClr val="bg1"/>
                </a:solidFill>
              </a:rPr>
              <a:t/>
            </a:r>
            <a:br>
              <a:rPr lang="ru-RU" sz="900" b="1" dirty="0">
                <a:solidFill>
                  <a:schemeClr val="bg1"/>
                </a:solidFill>
              </a:rPr>
            </a:br>
            <a:endParaRPr lang="ru-RU" sz="1100" b="1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684212" y="1767016"/>
            <a:ext cx="10770502" cy="4757352"/>
          </a:xfrm>
        </p:spPr>
        <p:txBody>
          <a:bodyPr>
            <a:norm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ru-RU" b="1" i="1" dirty="0" smtClean="0">
                <a:solidFill>
                  <a:srgbClr val="0070C0"/>
                </a:solidFill>
                <a:latin typeface="+mj-lt"/>
              </a:rPr>
              <a:t>При </a:t>
            </a:r>
            <a:r>
              <a:rPr lang="ru-RU" b="1" i="1" dirty="0">
                <a:solidFill>
                  <a:srgbClr val="0070C0"/>
                </a:solidFill>
                <a:latin typeface="+mj-lt"/>
              </a:rPr>
              <a:t>нахождении в пути </a:t>
            </a:r>
            <a:r>
              <a:rPr lang="ru-RU" b="1" i="1" dirty="0" smtClean="0">
                <a:solidFill>
                  <a:srgbClr val="0070C0"/>
                </a:solidFill>
                <a:latin typeface="+mj-lt"/>
              </a:rPr>
              <a:t>свыше суток  </a:t>
            </a:r>
            <a:r>
              <a:rPr lang="ru-RU" b="1" i="1" dirty="0">
                <a:solidFill>
                  <a:srgbClr val="0070C0"/>
                </a:solidFill>
                <a:latin typeface="+mj-lt"/>
              </a:rPr>
              <a:t>организуется  </a:t>
            </a:r>
            <a:r>
              <a:rPr lang="ru-RU" b="1" i="1" dirty="0" smtClean="0">
                <a:solidFill>
                  <a:srgbClr val="0070C0"/>
                </a:solidFill>
                <a:latin typeface="+mj-lt"/>
              </a:rPr>
              <a:t>полноценное горячее </a:t>
            </a:r>
            <a:r>
              <a:rPr lang="ru-RU" b="1" i="1" dirty="0">
                <a:solidFill>
                  <a:srgbClr val="0070C0"/>
                </a:solidFill>
                <a:latin typeface="+mj-lt"/>
              </a:rPr>
              <a:t>питание(супы</a:t>
            </a:r>
            <a:r>
              <a:rPr lang="ru-RU" b="1" i="1" dirty="0" smtClean="0">
                <a:solidFill>
                  <a:srgbClr val="0070C0"/>
                </a:solidFill>
                <a:latin typeface="+mj-lt"/>
              </a:rPr>
              <a:t>, гарниры, мясные  </a:t>
            </a:r>
            <a:r>
              <a:rPr lang="ru-RU" b="1" i="1" dirty="0">
                <a:solidFill>
                  <a:srgbClr val="0070C0"/>
                </a:solidFill>
                <a:latin typeface="+mj-lt"/>
              </a:rPr>
              <a:t>или  рыбные  блюда</a:t>
            </a:r>
            <a:r>
              <a:rPr lang="ru-RU" b="1" i="1" dirty="0" smtClean="0">
                <a:solidFill>
                  <a:srgbClr val="0070C0"/>
                </a:solidFill>
                <a:latin typeface="+mj-lt"/>
              </a:rPr>
              <a:t>).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b="1" i="1" dirty="0" smtClean="0">
                <a:solidFill>
                  <a:srgbClr val="0070C0"/>
                </a:solidFill>
                <a:latin typeface="+mj-lt"/>
              </a:rPr>
              <a:t>При   </a:t>
            </a:r>
            <a:r>
              <a:rPr lang="ru-RU" b="1" i="1" dirty="0">
                <a:solidFill>
                  <a:srgbClr val="0070C0"/>
                </a:solidFill>
                <a:latin typeface="+mj-lt"/>
              </a:rPr>
              <a:t>нахождении   в   </a:t>
            </a:r>
            <a:r>
              <a:rPr lang="ru-RU" b="1" i="1" dirty="0" smtClean="0">
                <a:solidFill>
                  <a:srgbClr val="0070C0"/>
                </a:solidFill>
                <a:latin typeface="+mj-lt"/>
              </a:rPr>
              <a:t>пути следования </a:t>
            </a:r>
            <a:r>
              <a:rPr lang="ru-RU" b="1" i="1" dirty="0">
                <a:solidFill>
                  <a:srgbClr val="0070C0"/>
                </a:solidFill>
                <a:latin typeface="+mj-lt"/>
              </a:rPr>
              <a:t>менее суток </a:t>
            </a:r>
            <a:r>
              <a:rPr lang="ru-RU" b="1" i="1" dirty="0" smtClean="0">
                <a:solidFill>
                  <a:srgbClr val="0070C0"/>
                </a:solidFill>
                <a:latin typeface="+mj-lt"/>
              </a:rPr>
              <a:t>питание осуществляется с учетом примерного  </a:t>
            </a:r>
            <a:r>
              <a:rPr lang="ru-RU" b="1" i="1" dirty="0">
                <a:solidFill>
                  <a:srgbClr val="0070C0"/>
                </a:solidFill>
                <a:latin typeface="+mj-lt"/>
              </a:rPr>
              <a:t>перечня  </a:t>
            </a:r>
            <a:r>
              <a:rPr lang="ru-RU" b="1" i="1" dirty="0" smtClean="0">
                <a:solidFill>
                  <a:srgbClr val="0070C0"/>
                </a:solidFill>
                <a:latin typeface="+mj-lt"/>
              </a:rPr>
              <a:t>продуктов для </a:t>
            </a:r>
            <a:r>
              <a:rPr lang="ru-RU" b="1" i="1" dirty="0">
                <a:solidFill>
                  <a:srgbClr val="0070C0"/>
                </a:solidFill>
                <a:latin typeface="+mj-lt"/>
              </a:rPr>
              <a:t>организации питания детей</a:t>
            </a:r>
            <a:r>
              <a:rPr lang="ru-RU" b="1" i="1" dirty="0" smtClean="0">
                <a:solidFill>
                  <a:srgbClr val="0070C0"/>
                </a:solidFill>
                <a:latin typeface="+mj-lt"/>
              </a:rPr>
              <a:t>, утвержденного </a:t>
            </a:r>
            <a:r>
              <a:rPr lang="ru-RU" b="1" i="1" dirty="0" err="1" smtClean="0">
                <a:solidFill>
                  <a:srgbClr val="0070C0"/>
                </a:solidFill>
                <a:latin typeface="+mj-lt"/>
              </a:rPr>
              <a:t>Роспотребнадзором</a:t>
            </a:r>
            <a:r>
              <a:rPr lang="ru-RU" b="1" i="1" dirty="0" smtClean="0">
                <a:solidFill>
                  <a:srgbClr val="0070C0"/>
                </a:solidFill>
                <a:latin typeface="+mj-lt"/>
              </a:rPr>
              <a:t>, в </a:t>
            </a:r>
            <a:r>
              <a:rPr lang="ru-RU" b="1" i="1" dirty="0">
                <a:solidFill>
                  <a:srgbClr val="0070C0"/>
                </a:solidFill>
                <a:latin typeface="+mj-lt"/>
              </a:rPr>
              <a:t>том числе</a:t>
            </a:r>
            <a:r>
              <a:rPr lang="ru-RU" b="1" i="1" dirty="0" smtClean="0">
                <a:solidFill>
                  <a:srgbClr val="0070C0"/>
                </a:solidFill>
                <a:latin typeface="+mj-lt"/>
              </a:rPr>
              <a:t>: хлебобулочные изделия без крема, молоко  </a:t>
            </a:r>
            <a:r>
              <a:rPr lang="ru-RU" b="1" i="1" dirty="0">
                <a:solidFill>
                  <a:srgbClr val="0070C0"/>
                </a:solidFill>
                <a:latin typeface="+mj-lt"/>
              </a:rPr>
              <a:t>в  </a:t>
            </a:r>
            <a:r>
              <a:rPr lang="ru-RU" b="1" i="1" dirty="0" smtClean="0">
                <a:solidFill>
                  <a:srgbClr val="0070C0"/>
                </a:solidFill>
                <a:latin typeface="+mj-lt"/>
              </a:rPr>
              <a:t>одноразовой упаковке, сырок </a:t>
            </a:r>
            <a:r>
              <a:rPr lang="ru-RU" b="1" i="1" dirty="0">
                <a:solidFill>
                  <a:srgbClr val="0070C0"/>
                </a:solidFill>
                <a:latin typeface="+mj-lt"/>
              </a:rPr>
              <a:t>плавленый</a:t>
            </a:r>
            <a:r>
              <a:rPr lang="ru-RU" b="1" i="1" dirty="0" smtClean="0">
                <a:solidFill>
                  <a:srgbClr val="0070C0"/>
                </a:solidFill>
                <a:latin typeface="+mj-lt"/>
              </a:rPr>
              <a:t>, сахар пакетированный, чай пакетированный, вода минеральная негазированная, фруктовые  </a:t>
            </a:r>
            <a:r>
              <a:rPr lang="ru-RU" b="1" i="1" dirty="0">
                <a:solidFill>
                  <a:srgbClr val="0070C0"/>
                </a:solidFill>
                <a:latin typeface="+mj-lt"/>
              </a:rPr>
              <a:t>соки  в  </a:t>
            </a:r>
            <a:r>
              <a:rPr lang="ru-RU" b="1" i="1" dirty="0" smtClean="0">
                <a:solidFill>
                  <a:srgbClr val="0070C0"/>
                </a:solidFill>
                <a:latin typeface="+mj-lt"/>
              </a:rPr>
              <a:t>одноразовой упаковке, фрукты </a:t>
            </a:r>
            <a:r>
              <a:rPr lang="ru-RU" b="1" i="1" dirty="0">
                <a:solidFill>
                  <a:srgbClr val="0070C0"/>
                </a:solidFill>
                <a:latin typeface="+mj-lt"/>
              </a:rPr>
              <a:t>свежие(яблоки</a:t>
            </a:r>
            <a:r>
              <a:rPr lang="ru-RU" b="1" i="1" dirty="0" smtClean="0">
                <a:solidFill>
                  <a:srgbClr val="0070C0"/>
                </a:solidFill>
                <a:latin typeface="+mj-lt"/>
              </a:rPr>
              <a:t>, груши, мандарины, бананы</a:t>
            </a:r>
            <a:r>
              <a:rPr lang="ru-RU" b="1" i="1" dirty="0">
                <a:solidFill>
                  <a:srgbClr val="0070C0"/>
                </a:solidFill>
                <a:latin typeface="+mj-lt"/>
              </a:rPr>
              <a:t>),</a:t>
            </a:r>
            <a:r>
              <a:rPr lang="ru-RU" b="1" i="1" dirty="0" smtClean="0">
                <a:solidFill>
                  <a:srgbClr val="0070C0"/>
                </a:solidFill>
                <a:latin typeface="+mj-lt"/>
              </a:rPr>
              <a:t>предварительно вымытые и просушенные, орехи</a:t>
            </a:r>
          </a:p>
          <a:p>
            <a:pPr algn="just"/>
            <a:endParaRPr lang="ru-RU" b="1" i="1" dirty="0">
              <a:solidFill>
                <a:srgbClr val="0070C0"/>
              </a:solidFill>
              <a:latin typeface="+mj-lt"/>
            </a:endParaRPr>
          </a:p>
          <a:p>
            <a:pPr algn="just"/>
            <a:endParaRPr lang="ru-RU" b="1" i="1" dirty="0" smtClean="0">
              <a:solidFill>
                <a:srgbClr val="0070C0"/>
              </a:solidFill>
              <a:latin typeface="+mj-lt"/>
            </a:endParaRPr>
          </a:p>
          <a:p>
            <a:pPr algn="just"/>
            <a:endParaRPr lang="ru-RU" b="1" i="1" dirty="0">
              <a:solidFill>
                <a:srgbClr val="0070C0"/>
              </a:solidFill>
              <a:latin typeface="+mj-lt"/>
            </a:endParaRPr>
          </a:p>
          <a:p>
            <a:pPr algn="just"/>
            <a:endParaRPr lang="ru-RU" b="1" i="1" dirty="0" smtClean="0">
              <a:solidFill>
                <a:srgbClr val="0070C0"/>
              </a:solidFill>
              <a:latin typeface="+mj-lt"/>
            </a:endParaRPr>
          </a:p>
          <a:p>
            <a:pPr algn="just"/>
            <a:endParaRPr lang="ru-RU" b="1" i="1" dirty="0">
              <a:solidFill>
                <a:srgbClr val="0070C0"/>
              </a:solidFill>
              <a:latin typeface="+mj-lt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8312" y="4843847"/>
            <a:ext cx="5461687" cy="1664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74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6570" y="271850"/>
            <a:ext cx="10058400" cy="1495166"/>
          </a:xfrm>
        </p:spPr>
        <p:txBody>
          <a:bodyPr>
            <a:noAutofit/>
          </a:bodyPr>
          <a:lstStyle/>
          <a:p>
            <a:pPr algn="ctr"/>
            <a:r>
              <a:rPr lang="ru-RU" sz="2800" i="1" dirty="0" smtClean="0">
                <a:solidFill>
                  <a:srgbClr val="0070C0"/>
                </a:solidFill>
              </a:rPr>
              <a:t/>
            </a:r>
            <a:br>
              <a:rPr lang="ru-RU" sz="2800" i="1" dirty="0" smtClean="0">
                <a:solidFill>
                  <a:srgbClr val="0070C0"/>
                </a:solidFill>
              </a:rPr>
            </a:br>
            <a:r>
              <a:rPr lang="ru-RU" sz="2800" i="1" dirty="0" smtClean="0">
                <a:solidFill>
                  <a:srgbClr val="0070C0"/>
                </a:solidFill>
              </a:rPr>
              <a:t>Перевозка </a:t>
            </a:r>
            <a:r>
              <a:rPr lang="ru-RU" sz="2800" i="1" dirty="0">
                <a:solidFill>
                  <a:srgbClr val="0070C0"/>
                </a:solidFill>
              </a:rPr>
              <a:t>организованных групп детей самолётом</a:t>
            </a:r>
            <a:br>
              <a:rPr lang="ru-RU" sz="2800" i="1" dirty="0">
                <a:solidFill>
                  <a:srgbClr val="0070C0"/>
                </a:solidFill>
              </a:rPr>
            </a:br>
            <a:r>
              <a:rPr lang="ru-RU" sz="2800" i="1" dirty="0">
                <a:solidFill>
                  <a:srgbClr val="0070C0"/>
                </a:solidFill>
              </a:rPr>
              <a:t> </a:t>
            </a:r>
            <a:r>
              <a:rPr lang="ru-RU" sz="1200" b="1" i="1" dirty="0">
                <a:solidFill>
                  <a:schemeClr val="bg1"/>
                </a:solidFill>
              </a:rPr>
              <a:t/>
            </a:r>
            <a:br>
              <a:rPr lang="ru-RU" sz="1200" b="1" i="1" dirty="0">
                <a:solidFill>
                  <a:schemeClr val="bg1"/>
                </a:solidFill>
              </a:rPr>
            </a:br>
            <a:endParaRPr lang="ru-RU" sz="1200" b="1" i="1" dirty="0">
              <a:solidFill>
                <a:schemeClr val="bg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91978" y="1618735"/>
            <a:ext cx="11096368" cy="4955102"/>
          </a:xfrm>
        </p:spPr>
        <p:txBody>
          <a:bodyPr>
            <a:normAutofit/>
          </a:bodyPr>
          <a:lstStyle/>
          <a:p>
            <a:pPr algn="just"/>
            <a:r>
              <a:rPr lang="ru-RU" sz="1800" b="1" i="1" dirty="0" smtClean="0">
                <a:solidFill>
                  <a:srgbClr val="0070C0"/>
                </a:solidFill>
                <a:latin typeface="+mj-lt"/>
              </a:rPr>
              <a:t>	На </a:t>
            </a:r>
            <a:r>
              <a:rPr lang="ru-RU" sz="1800" b="1" i="1" dirty="0">
                <a:solidFill>
                  <a:srgbClr val="0070C0"/>
                </a:solidFill>
                <a:latin typeface="+mj-lt"/>
              </a:rPr>
              <a:t>сегодняшний день особых требований к перевозке детей самолётом нет. Дети перевозятся с сопровождающими и не более того. То есть, </a:t>
            </a:r>
            <a:r>
              <a:rPr lang="ru-RU" sz="1800" b="1" i="1" dirty="0" smtClean="0">
                <a:solidFill>
                  <a:srgbClr val="0070C0"/>
                </a:solidFill>
                <a:latin typeface="+mj-lt"/>
              </a:rPr>
              <a:t>действуют Общие </a:t>
            </a:r>
            <a:r>
              <a:rPr lang="ru-RU" sz="1800" b="1" i="1" dirty="0">
                <a:solidFill>
                  <a:srgbClr val="0070C0"/>
                </a:solidFill>
                <a:latin typeface="+mj-lt"/>
              </a:rPr>
              <a:t>правила воздушных перевозок пассажиров, багажа, грузов  и  требования  к обслуживанию  пассажиров,  грузоотправителей, </a:t>
            </a:r>
            <a:r>
              <a:rPr lang="ru-RU" sz="1800" b="1" i="1" dirty="0" smtClean="0">
                <a:solidFill>
                  <a:srgbClr val="0070C0"/>
                </a:solidFill>
                <a:latin typeface="+mj-lt"/>
              </a:rPr>
              <a:t>грузополучателей, утвержденные  приказом </a:t>
            </a:r>
            <a:r>
              <a:rPr lang="ru-RU" sz="1800" b="1" i="1" dirty="0">
                <a:solidFill>
                  <a:srgbClr val="0070C0"/>
                </a:solidFill>
                <a:latin typeface="+mj-lt"/>
              </a:rPr>
              <a:t>Минтранса РФ от </a:t>
            </a:r>
            <a:r>
              <a:rPr lang="ru-RU" sz="1800" b="1" i="1" dirty="0" smtClean="0">
                <a:solidFill>
                  <a:srgbClr val="0070C0"/>
                </a:solidFill>
                <a:latin typeface="+mj-lt"/>
              </a:rPr>
              <a:t>28.07.2007 №82.</a:t>
            </a:r>
          </a:p>
          <a:p>
            <a:pPr algn="just"/>
            <a:r>
              <a:rPr lang="ru-RU" sz="1800" b="1" i="1" dirty="0" smtClean="0">
                <a:solidFill>
                  <a:srgbClr val="0070C0"/>
                </a:solidFill>
                <a:latin typeface="+mj-lt"/>
              </a:rPr>
              <a:t>	Например</a:t>
            </a:r>
            <a:r>
              <a:rPr lang="ru-RU" sz="1800" b="1" i="1" dirty="0">
                <a:solidFill>
                  <a:srgbClr val="0070C0"/>
                </a:solidFill>
                <a:latin typeface="+mj-lt"/>
              </a:rPr>
              <a:t>, </a:t>
            </a:r>
            <a:r>
              <a:rPr lang="ru-RU" sz="1800" b="1" i="1" dirty="0" smtClean="0">
                <a:solidFill>
                  <a:srgbClr val="0070C0"/>
                </a:solidFill>
                <a:latin typeface="+mj-lt"/>
              </a:rPr>
              <a:t>дети  </a:t>
            </a:r>
            <a:r>
              <a:rPr lang="ru-RU" sz="1800" b="1" i="1" dirty="0">
                <a:solidFill>
                  <a:srgbClr val="0070C0"/>
                </a:solidFill>
                <a:latin typeface="+mj-lt"/>
              </a:rPr>
              <a:t>в  возрасте  от  двух  до  двенадцати  лет  могут  перевозиться  в сопровождении  совершеннолетнего  пассажира  или  пассажира,  который  в соответствии с гражданским </a:t>
            </a:r>
            <a:r>
              <a:rPr lang="ru-RU" sz="1800" b="1" i="1" dirty="0" smtClean="0">
                <a:solidFill>
                  <a:srgbClr val="0070C0"/>
                </a:solidFill>
                <a:latin typeface="+mj-lt"/>
              </a:rPr>
              <a:t>законодательством Российской </a:t>
            </a:r>
            <a:r>
              <a:rPr lang="ru-RU" sz="1800" b="1" i="1" dirty="0">
                <a:solidFill>
                  <a:srgbClr val="0070C0"/>
                </a:solidFill>
                <a:latin typeface="+mj-lt"/>
              </a:rPr>
              <a:t>Федерации приобрел дееспособность  в  полном  объеме  до  достижения  им  восемнадцатилетнего возраста,  либо  без  сопровождения  указанного  пассажира  под  наблюдением перевозчика, если такая перевозка предусмотрена правилами перевозчика</a:t>
            </a:r>
            <a:r>
              <a:rPr lang="ru-RU" sz="1800" b="1" i="1" dirty="0" smtClean="0">
                <a:solidFill>
                  <a:srgbClr val="0070C0"/>
                </a:solidFill>
                <a:latin typeface="+mj-lt"/>
              </a:rPr>
              <a:t>.</a:t>
            </a:r>
          </a:p>
          <a:p>
            <a:pPr algn="just"/>
            <a:endParaRPr lang="ru-RU" sz="1800" b="1" i="1" dirty="0" smtClean="0">
              <a:solidFill>
                <a:srgbClr val="0070C0"/>
              </a:solidFill>
              <a:latin typeface="+mj-lt"/>
            </a:endParaRPr>
          </a:p>
          <a:p>
            <a:pPr algn="just"/>
            <a:endParaRPr lang="ru-RU" sz="1800" b="1" i="1" dirty="0">
              <a:solidFill>
                <a:srgbClr val="0070C0"/>
              </a:solidFill>
              <a:latin typeface="+mj-lt"/>
            </a:endParaRPr>
          </a:p>
          <a:p>
            <a:pPr algn="just"/>
            <a:endParaRPr lang="ru-RU" sz="1800" b="1" i="1" dirty="0" smtClean="0">
              <a:solidFill>
                <a:srgbClr val="0070C0"/>
              </a:solidFill>
              <a:latin typeface="+mj-lt"/>
            </a:endParaRPr>
          </a:p>
          <a:p>
            <a:pPr algn="just"/>
            <a:endParaRPr lang="ru-RU" sz="1800" b="1" i="1" dirty="0" smtClean="0">
              <a:solidFill>
                <a:srgbClr val="0070C0"/>
              </a:solidFill>
              <a:latin typeface="+mj-lt"/>
            </a:endParaRPr>
          </a:p>
          <a:p>
            <a:endParaRPr lang="ru-RU" sz="1800" b="1" i="1" dirty="0">
              <a:solidFill>
                <a:srgbClr val="0070C0"/>
              </a:solidFill>
              <a:latin typeface="+mj-lt"/>
            </a:endParaRPr>
          </a:p>
          <a:p>
            <a:r>
              <a:rPr lang="ru-RU" sz="1800" b="1" i="1" dirty="0" smtClean="0">
                <a:solidFill>
                  <a:srgbClr val="0070C0"/>
                </a:solidFill>
                <a:latin typeface="+mj-lt"/>
              </a:rPr>
              <a:t> </a:t>
            </a:r>
            <a:endParaRPr lang="ru-RU" sz="1800" b="1" i="1" dirty="0">
              <a:solidFill>
                <a:srgbClr val="0070C0"/>
              </a:solidFill>
              <a:latin typeface="+mj-lt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8043" y="4485503"/>
            <a:ext cx="5424616" cy="2187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510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rgbClr val="0070C0"/>
                </a:solidFill>
              </a:rPr>
              <a:t>Ответственность за несоблюдение правил по перевозке детей</a:t>
            </a:r>
            <a:endParaRPr lang="ru-RU" sz="2400" b="1" i="1" dirty="0">
              <a:solidFill>
                <a:srgbClr val="0070C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endParaRPr lang="ru-RU" sz="2000" b="1" i="1" dirty="0" smtClean="0">
              <a:solidFill>
                <a:srgbClr val="0070C0"/>
              </a:solidFill>
              <a:latin typeface="+mj-lt"/>
            </a:endParaRPr>
          </a:p>
          <a:p>
            <a:pPr marL="114300" indent="0" algn="ctr">
              <a:buNone/>
            </a:pPr>
            <a:r>
              <a:rPr lang="ru-RU" sz="2000" b="1" i="1" dirty="0" smtClean="0">
                <a:solidFill>
                  <a:srgbClr val="0070C0"/>
                </a:solidFill>
                <a:latin typeface="+mj-lt"/>
              </a:rPr>
              <a:t>Несоблюдение </a:t>
            </a:r>
            <a:r>
              <a:rPr lang="ru-RU" sz="2000" b="1" i="1" dirty="0">
                <a:solidFill>
                  <a:srgbClr val="0070C0"/>
                </a:solidFill>
                <a:latin typeface="+mj-lt"/>
              </a:rPr>
              <a:t>санитарных правил </a:t>
            </a:r>
            <a:r>
              <a:rPr lang="ru-RU" sz="2000" b="1" i="1" dirty="0" smtClean="0">
                <a:solidFill>
                  <a:srgbClr val="0070C0"/>
                </a:solidFill>
                <a:latin typeface="+mj-lt"/>
              </a:rPr>
              <a:t>при перевозке </a:t>
            </a:r>
            <a:r>
              <a:rPr lang="ru-RU" sz="2000" b="1" i="1" dirty="0">
                <a:solidFill>
                  <a:srgbClr val="0070C0"/>
                </a:solidFill>
                <a:latin typeface="+mj-lt"/>
              </a:rPr>
              <a:t>детей влечет привлечение </a:t>
            </a:r>
            <a:r>
              <a:rPr lang="ru-RU" sz="2000" b="1" i="1" dirty="0" smtClean="0">
                <a:solidFill>
                  <a:srgbClr val="0070C0"/>
                </a:solidFill>
                <a:latin typeface="+mj-lt"/>
              </a:rPr>
              <a:t>к административной и уголовной ответственности:</a:t>
            </a:r>
          </a:p>
          <a:p>
            <a:pPr marL="114300" indent="0" algn="ctr">
              <a:buNone/>
            </a:pPr>
            <a:r>
              <a:rPr lang="ru-RU" sz="2000" b="1" i="1" dirty="0" smtClean="0">
                <a:solidFill>
                  <a:srgbClr val="0070C0"/>
                </a:solidFill>
                <a:latin typeface="+mj-lt"/>
              </a:rPr>
              <a:t>	♦</a:t>
            </a:r>
            <a:r>
              <a:rPr lang="ru-RU" sz="2000" b="1" i="1" dirty="0">
                <a:solidFill>
                  <a:srgbClr val="0070C0"/>
                </a:solidFill>
                <a:latin typeface="+mj-lt"/>
              </a:rPr>
              <a:t>по  ст.6.3КоАП  </a:t>
            </a:r>
            <a:r>
              <a:rPr lang="ru-RU" sz="2000" b="1" i="1" dirty="0" smtClean="0">
                <a:solidFill>
                  <a:srgbClr val="0070C0"/>
                </a:solidFill>
                <a:latin typeface="+mj-lt"/>
              </a:rPr>
              <a:t>РФ(нарушение законодательства </a:t>
            </a:r>
            <a:r>
              <a:rPr lang="ru-RU" sz="2000" b="1" i="1" dirty="0">
                <a:solidFill>
                  <a:srgbClr val="0070C0"/>
                </a:solidFill>
                <a:latin typeface="+mj-lt"/>
              </a:rPr>
              <a:t>в области </a:t>
            </a:r>
            <a:r>
              <a:rPr lang="ru-RU" sz="2000" b="1" i="1" dirty="0" smtClean="0">
                <a:solidFill>
                  <a:srgbClr val="0070C0"/>
                </a:solidFill>
                <a:latin typeface="+mj-lt"/>
              </a:rPr>
              <a:t>обеспечения санитарно­-эпидемиологического благополучия населения)</a:t>
            </a:r>
          </a:p>
          <a:p>
            <a:pPr marL="114300" indent="0" algn="ctr">
              <a:buNone/>
            </a:pPr>
            <a:r>
              <a:rPr lang="ru-RU" sz="2000" b="1" i="1" dirty="0" smtClean="0">
                <a:solidFill>
                  <a:srgbClr val="0070C0"/>
                </a:solidFill>
                <a:latin typeface="+mj-lt"/>
              </a:rPr>
              <a:t>♦</a:t>
            </a:r>
            <a:r>
              <a:rPr lang="ru-RU" sz="2000" b="1" i="1" dirty="0">
                <a:solidFill>
                  <a:srgbClr val="0070C0"/>
                </a:solidFill>
                <a:latin typeface="+mj-lt"/>
              </a:rPr>
              <a:t>по  ст.14.4КоАП  </a:t>
            </a:r>
            <a:r>
              <a:rPr lang="ru-RU" sz="2000" b="1" i="1" dirty="0" smtClean="0">
                <a:solidFill>
                  <a:srgbClr val="0070C0"/>
                </a:solidFill>
                <a:latin typeface="+mj-lt"/>
              </a:rPr>
              <a:t>РФ (оказание населению  </a:t>
            </a:r>
            <a:r>
              <a:rPr lang="ru-RU" sz="2000" b="1" i="1" dirty="0">
                <a:solidFill>
                  <a:srgbClr val="0070C0"/>
                </a:solidFill>
                <a:latin typeface="+mj-lt"/>
              </a:rPr>
              <a:t>услуг</a:t>
            </a:r>
            <a:r>
              <a:rPr lang="ru-RU" sz="2000" b="1" i="1" dirty="0" smtClean="0">
                <a:solidFill>
                  <a:srgbClr val="0070C0"/>
                </a:solidFill>
                <a:latin typeface="+mj-lt"/>
              </a:rPr>
              <a:t>, не  соответствующих требованиям   </a:t>
            </a:r>
            <a:r>
              <a:rPr lang="ru-RU" sz="2000" b="1" i="1" dirty="0">
                <a:solidFill>
                  <a:srgbClr val="0070C0"/>
                </a:solidFill>
                <a:latin typeface="+mj-lt"/>
              </a:rPr>
              <a:t>нормативных   </a:t>
            </a:r>
            <a:r>
              <a:rPr lang="ru-RU" sz="2000" b="1" i="1" dirty="0" smtClean="0">
                <a:solidFill>
                  <a:srgbClr val="0070C0"/>
                </a:solidFill>
                <a:latin typeface="+mj-lt"/>
              </a:rPr>
              <a:t>правовых актов, устанавливающих порядок (правила) выполнения   </a:t>
            </a:r>
            <a:r>
              <a:rPr lang="ru-RU" sz="2000" b="1" i="1" dirty="0">
                <a:solidFill>
                  <a:srgbClr val="0070C0"/>
                </a:solidFill>
                <a:latin typeface="+mj-lt"/>
              </a:rPr>
              <a:t>работ   </a:t>
            </a:r>
            <a:r>
              <a:rPr lang="ru-RU" sz="2000" b="1" i="1" dirty="0" smtClean="0">
                <a:solidFill>
                  <a:srgbClr val="0070C0"/>
                </a:solidFill>
                <a:latin typeface="+mj-lt"/>
              </a:rPr>
              <a:t>либо оказания услуг)</a:t>
            </a:r>
          </a:p>
          <a:p>
            <a:pPr marL="114300" indent="0" algn="ctr">
              <a:buNone/>
            </a:pPr>
            <a:r>
              <a:rPr lang="ru-RU" sz="2000" b="1" i="1" dirty="0" smtClean="0">
                <a:solidFill>
                  <a:srgbClr val="0070C0"/>
                </a:solidFill>
                <a:latin typeface="+mj-lt"/>
              </a:rPr>
              <a:t>♦</a:t>
            </a:r>
            <a:r>
              <a:rPr lang="ru-RU" sz="2000" b="1" i="1" dirty="0">
                <a:solidFill>
                  <a:srgbClr val="0070C0"/>
                </a:solidFill>
                <a:latin typeface="+mj-lt"/>
              </a:rPr>
              <a:t>по  ст.236УК  </a:t>
            </a:r>
            <a:r>
              <a:rPr lang="ru-RU" sz="2000" b="1" i="1" dirty="0" smtClean="0">
                <a:solidFill>
                  <a:srgbClr val="0070C0"/>
                </a:solidFill>
                <a:latin typeface="+mj-lt"/>
              </a:rPr>
              <a:t>РФ (нарушение санитарно­-эпидемиологических </a:t>
            </a:r>
            <a:r>
              <a:rPr lang="ru-RU" sz="2000" b="1" i="1" dirty="0">
                <a:solidFill>
                  <a:srgbClr val="0070C0"/>
                </a:solidFill>
                <a:latin typeface="+mj-lt"/>
              </a:rPr>
              <a:t>правил</a:t>
            </a:r>
            <a:r>
              <a:rPr lang="ru-RU" sz="2000" b="1" i="1" dirty="0" smtClean="0">
                <a:solidFill>
                  <a:srgbClr val="0070C0"/>
                </a:solidFill>
                <a:latin typeface="+mj-lt"/>
              </a:rPr>
              <a:t>)</a:t>
            </a:r>
          </a:p>
          <a:p>
            <a:pPr marL="114300" indent="0" algn="ctr">
              <a:buNone/>
            </a:pPr>
            <a:r>
              <a:rPr lang="ru-RU" sz="2000" b="1" i="1" dirty="0" smtClean="0">
                <a:solidFill>
                  <a:srgbClr val="0070C0"/>
                </a:solidFill>
                <a:latin typeface="+mj-lt"/>
              </a:rPr>
              <a:t>♦</a:t>
            </a:r>
            <a:r>
              <a:rPr lang="ru-RU" sz="2000" b="1" i="1" dirty="0">
                <a:solidFill>
                  <a:srgbClr val="0070C0"/>
                </a:solidFill>
                <a:latin typeface="+mj-lt"/>
              </a:rPr>
              <a:t>по  ст.237УК  </a:t>
            </a:r>
            <a:r>
              <a:rPr lang="ru-RU" sz="2000" b="1" i="1" dirty="0" smtClean="0">
                <a:solidFill>
                  <a:srgbClr val="0070C0"/>
                </a:solidFill>
                <a:latin typeface="+mj-lt"/>
              </a:rPr>
              <a:t>РФ(сокрытие информации об обстоятельствах, создающих  </a:t>
            </a:r>
            <a:r>
              <a:rPr lang="ru-RU" sz="2000" b="1" i="1" dirty="0">
                <a:solidFill>
                  <a:srgbClr val="0070C0"/>
                </a:solidFill>
                <a:latin typeface="+mj-lt"/>
              </a:rPr>
              <a:t>опасность  для  жизни  </a:t>
            </a:r>
            <a:r>
              <a:rPr lang="ru-RU" sz="2000" b="1" i="1" dirty="0" smtClean="0">
                <a:solidFill>
                  <a:srgbClr val="0070C0"/>
                </a:solidFill>
                <a:latin typeface="+mj-lt"/>
              </a:rPr>
              <a:t>или здоровья людей</a:t>
            </a:r>
          </a:p>
          <a:p>
            <a:pPr marL="114300" indent="0" algn="ctr">
              <a:buNone/>
            </a:pPr>
            <a:endParaRPr lang="ru-RU" sz="2000" b="1" i="1" dirty="0">
              <a:solidFill>
                <a:srgbClr val="0070C0"/>
              </a:solidFill>
              <a:latin typeface="+mj-lt"/>
            </a:endParaRPr>
          </a:p>
          <a:p>
            <a:pPr marL="114300" indent="0" algn="ctr">
              <a:buNone/>
            </a:pPr>
            <a:endParaRPr lang="ru-RU" sz="2000" b="1" i="1" dirty="0" smtClean="0">
              <a:solidFill>
                <a:srgbClr val="0070C0"/>
              </a:solidFill>
              <a:latin typeface="+mj-lt"/>
            </a:endParaRPr>
          </a:p>
          <a:p>
            <a:pPr marL="114300" indent="0" algn="ctr">
              <a:buNone/>
            </a:pPr>
            <a:endParaRPr lang="ru-RU" sz="2000" b="1" i="1" dirty="0">
              <a:solidFill>
                <a:srgbClr val="0070C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3568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214</TotalTime>
  <Words>367</Words>
  <Application>Microsoft Office PowerPoint</Application>
  <PresentationFormat>Широкоэкранный</PresentationFormat>
  <Paragraphs>51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Book Antiqua</vt:lpstr>
      <vt:lpstr>Century Gothic</vt:lpstr>
      <vt:lpstr>Mongolian Baiti</vt:lpstr>
      <vt:lpstr>Wingdings</vt:lpstr>
      <vt:lpstr>Аптека</vt:lpstr>
      <vt:lpstr>Правила перевозки организованных групп детей железнодорожным и воздушным  транспортом и предоставления услуг для  летнего отдыха несовершеннолетних</vt:lpstr>
      <vt:lpstr>Обязанности организатора поездки группы детей железнодорожным транспортом</vt:lpstr>
      <vt:lpstr>Презентация PowerPoint</vt:lpstr>
      <vt:lpstr>Презентация PowerPoint</vt:lpstr>
      <vt:lpstr> Требования к организации питания детей    </vt:lpstr>
      <vt:lpstr> Перевозка организованных групп детей самолётом   </vt:lpstr>
      <vt:lpstr>Ответственность за несоблюдение правил по перевозке детей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Алексей</dc:creator>
  <cp:lastModifiedBy>Un1t</cp:lastModifiedBy>
  <cp:revision>21</cp:revision>
  <dcterms:created xsi:type="dcterms:W3CDTF">2018-05-07T16:44:23Z</dcterms:created>
  <dcterms:modified xsi:type="dcterms:W3CDTF">2020-08-18T08:47:08Z</dcterms:modified>
</cp:coreProperties>
</file>