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623D-3F1C-4556-B2D5-EAA5C79AAF73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A8550-25E1-45EF-9F1D-14D3287E288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623D-3F1C-4556-B2D5-EAA5C79AAF73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A8550-25E1-45EF-9F1D-14D3287E28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623D-3F1C-4556-B2D5-EAA5C79AAF73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A8550-25E1-45EF-9F1D-14D3287E28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623D-3F1C-4556-B2D5-EAA5C79AAF73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A8550-25E1-45EF-9F1D-14D3287E28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623D-3F1C-4556-B2D5-EAA5C79AAF73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A8550-25E1-45EF-9F1D-14D3287E288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623D-3F1C-4556-B2D5-EAA5C79AAF73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A8550-25E1-45EF-9F1D-14D3287E28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623D-3F1C-4556-B2D5-EAA5C79AAF73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A8550-25E1-45EF-9F1D-14D3287E28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623D-3F1C-4556-B2D5-EAA5C79AAF73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A8550-25E1-45EF-9F1D-14D3287E28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623D-3F1C-4556-B2D5-EAA5C79AAF73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A8550-25E1-45EF-9F1D-14D3287E288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623D-3F1C-4556-B2D5-EAA5C79AAF73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A8550-25E1-45EF-9F1D-14D3287E28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623D-3F1C-4556-B2D5-EAA5C79AAF73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A8550-25E1-45EF-9F1D-14D3287E288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C47623D-3F1C-4556-B2D5-EAA5C79AAF73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24A8550-25E1-45EF-9F1D-14D3287E288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359898"/>
            <a:ext cx="8572560" cy="1472184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Муниципальное автономное общеобразовательное учреждение</a:t>
            </a:r>
            <a:b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«Общеобразовательная школа-интернат №9 среднего общего образования»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2000240"/>
            <a:ext cx="7406640" cy="1752600"/>
          </a:xfrm>
        </p:spPr>
        <p:txBody>
          <a:bodyPr/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Проект</a:t>
            </a: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«Математика в календаре»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357290" y="3214686"/>
            <a:ext cx="742955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Руководитель: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учитель</a:t>
            </a:r>
            <a:r>
              <a:rPr lang="en-US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математики 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МАОУ школы-интерната №9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Дылдина</a:t>
            </a:r>
            <a:r>
              <a:rPr lang="ru-RU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Татьяна Александровна.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				               	</a:t>
            </a:r>
            <a:r>
              <a:rPr lang="ru-RU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Выполнила: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Ученица 11 класса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МАОУ </a:t>
            </a:r>
            <a:r>
              <a:rPr lang="ru-RU" b="1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школы-интернат</a:t>
            </a:r>
            <a:r>
              <a:rPr lang="ru-RU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№9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Алехина Ольга </a:t>
            </a:r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Владимировна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14678" y="6215082"/>
            <a:ext cx="29218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 БОГДАНОВИЧ 2022 г.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5" name="Picture 3" descr="https://avatars.mds.yandex.net/get-zen_doc/3337090/pub_6009c9a811af84570bc95e75_6009d23046ad0562183af240/scale_12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4071942"/>
            <a:ext cx="2106607" cy="21066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571480"/>
            <a:ext cx="7498080" cy="55721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Квадрат 2х2</a:t>
            </a:r>
            <a: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Сумма чисел на одной диагонали выделенного квадрата, равна сумме чисел на другой диагонали.</a:t>
            </a:r>
            <a:b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Квадрат 3х3</a:t>
            </a:r>
            <a: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Чтобы найти сумму девяти чисел, в выделенном квадрате календаря, необходимо к меньшему числу прибавить 8 и сумму умножить на 9.</a:t>
            </a:r>
            <a:b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Квадрат 4х4</a:t>
            </a:r>
            <a: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Чтобы найти сумму шестнадцати чисел, в выделенном квадрате календаря, необходимо из большего числа вычесть 12 и полученную разность умножить на 16. На рассмотренных принципах в цирке проводят шоу на быстрое вычисление сумм.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Интересные факты о  календаре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928670"/>
            <a:ext cx="7783832" cy="5643602"/>
          </a:xfrm>
        </p:spPr>
        <p:txBody>
          <a:bodyPr>
            <a:normAutofit/>
          </a:bodyPr>
          <a:lstStyle/>
          <a:p>
            <a:pPr lvl="0" algn="just">
              <a:buFont typeface="Wingdings" panose="05000000000000000000" pitchFamily="2" charset="2"/>
              <a:buChar char="§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 сегодняшний день невозможно точно сказать, сколько всего существовало календарей. Вот максимально полный их список: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Армелина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Армянский, Ассирийский, Ацтекский,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Бахаи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Бенгальский, Буддийский, Вавилонский, Византийский, Вьетнамский,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Гильбурда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dirty="0" smtClean="0"/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 т.д.</a:t>
            </a:r>
            <a:endParaRPr lang="ru-RU" dirty="0" smtClean="0"/>
          </a:p>
          <a:p>
            <a:pPr lvl="0">
              <a:buFont typeface="Wingdings" panose="05000000000000000000" pitchFamily="2" charset="2"/>
              <a:buChar char="§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Коллекционирование карманных календарей называется филотаймией или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календаристикой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Самый первый календарь в виде миниатюрной книги вышел из печати в канун 1761 года. Это «Придворный календарь», который до сих пор можно увидеть в Государственной публичной библиотеке имени М. Е. Салтыкова-Щедрина в Санкт-Петербурге. 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Самый маленький календарь в истории весит всего 19 грамм вместе с переплётом. Он  представляет собой рукопись размером менее спичечного коробка. 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Самый большой карманный календарь (1400 квадратных сантиметров) был изготовлен в 1976 году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Внешторгиздатом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для объединения «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Совэкспортфильм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». Календарь представлял собой блок-сцепку на цельном листе бумаги. Лист имел перфорацию и разрывался на 24 маленьких календаря с портретами советских кинозвезд. </a:t>
            </a:r>
          </a:p>
          <a:p>
            <a:pPr lvl="0" algn="just">
              <a:buNone/>
            </a:pP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6834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Заключение</a:t>
            </a:r>
            <a:endParaRPr lang="ru-RU" sz="2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000108"/>
            <a:ext cx="7498080" cy="5248292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ходе работы над проектом были выделены интересные особенности и закономерности календаря. Наиболее значимые и интересные из них были выделены в отдельные главы проекта. В ходе проектной работы было проведено несколько занимательных исследований, которые позволили разгадать некоторые математические фокусы, в которых можно использовать календарь.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Поэтому на основании проделанной работы и полученных результатов проекта, можно утверждать, что календарь можно использовать не только по прямому назначению, но и на уроках математики и во внеклассной работе.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Так, материалы исследований и закономерностей в календаре можно применять как нестандартные задачи на уроках геометрии при изучении темы «Прямоугольные треугольники», на уроках математики в теме «Сложение натуральных чисел», на уроках алгебры при изучении темы «Арифметическая прогрессия». Многие сведения можно использовать во внеклассной работе, например, проведя «Вечер математических фокусов, связанных с календарем». Знания, приобретенные в ходе работы над проектом, пригодятся для успешного решения олимпиадных задач по математике.                                            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500174"/>
            <a:ext cx="7498080" cy="3286148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5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3" descr="https://avatars.mds.yandex.net/get-zen_doc/3337090/pub_6009c9a811af84570bc95e75_6009d23046ad0562183af240/scale_12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04683">
            <a:off x="5652953" y="4367077"/>
            <a:ext cx="1820855" cy="18208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s://avatars.mds.yandex.net/get-zen_doc/3337090/pub_6009c9a811af84570bc95e75_6009d23046ad0562183af240/scale_12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4786322"/>
            <a:ext cx="1820855" cy="182085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785794"/>
            <a:ext cx="7862150" cy="4643470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dirty="0" smtClean="0"/>
              <a:t> 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Цель работы: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изучить и систематизировать математические закономерности в календаре.</a:t>
            </a:r>
          </a:p>
          <a:p>
            <a:pPr algn="just"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1. Прочитать и проанализировать естественнонаучную и художественную литературу, информацию в Интернете, которая описывает понятие «календарь». </a:t>
            </a:r>
          </a:p>
          <a:p>
            <a:pPr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2. Обобщить и систематизировать информацию о понятии «календарь».</a:t>
            </a:r>
          </a:p>
          <a:p>
            <a:pPr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3. Познакомиться с историей появления календарей.</a:t>
            </a:r>
          </a:p>
          <a:p>
            <a:pPr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4.  Исследовать задачу про календарь и четырехугольники.</a:t>
            </a:r>
          </a:p>
          <a:p>
            <a:pPr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5.  Расширить свой кругозор, получить новые знания и умения.</a:t>
            </a:r>
          </a:p>
          <a:p>
            <a:pPr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6. Изготовить авторский кален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дарь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714356"/>
            <a:ext cx="7933588" cy="1214446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2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Гипотеза исследования </a:t>
            </a:r>
            <a: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связана с предположением, что, изучив особенности табель–календарей, можно исследовать немало задач по теме «Календари», которые украсят уроки математики, и их можно применять и во внеклассной работе: олимпиадах, турнирах, конкурсах, марафонах. </a:t>
            </a:r>
            <a:b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2428868"/>
            <a:ext cx="7715304" cy="2071702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Объект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исследования – математика.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Предмет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исследования — календарь.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Методы исследования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анализ литературы, сравнение, анализ и обобщение полученных в ходе исследования данных.</a:t>
            </a:r>
          </a:p>
          <a:p>
            <a:endParaRPr lang="ru-RU" dirty="0"/>
          </a:p>
        </p:txBody>
      </p:sp>
      <p:pic>
        <p:nvPicPr>
          <p:cNvPr id="4" name="Picture 3" descr="https://avatars.mds.yandex.net/get-zen_doc/3337090/pub_6009c9a811af84570bc95e75_6009d23046ad0562183af240/scale_12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4572008"/>
            <a:ext cx="1820855" cy="18208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89690" y="2719715"/>
            <a:ext cx="8643998" cy="3146692"/>
          </a:xfrm>
        </p:spPr>
        <p:txBody>
          <a:bodyPr>
            <a:normAutofit/>
          </a:bodyPr>
          <a:lstStyle/>
          <a:p>
            <a:pPr marL="0" algn="just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algn="just">
              <a:buNone/>
            </a:pPr>
            <a:endParaRPr lang="ru-RU" sz="19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image2.jpeg" descr="hello_html_70d97d67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74474" y="3206682"/>
            <a:ext cx="2801982" cy="78581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История появления календаря.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image1.jpeg" descr="hello_html_m2511dfeb.jpg"/>
          <p:cNvPicPr>
            <a:picLocks noGrp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6007608" y="1026121"/>
            <a:ext cx="2428892" cy="1428760"/>
          </a:xfrm>
          <a:prstGeom prst="rect">
            <a:avLst/>
          </a:prstGeom>
        </p:spPr>
      </p:pic>
      <p:pic>
        <p:nvPicPr>
          <p:cNvPr id="7" name="image3.jpeg" descr="https://fsd.multiurok.ru/html/2018/09/19/s_5ba28bdb25d91/s953143_1_3.jpe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061019" y="5015872"/>
            <a:ext cx="2428892" cy="135732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043608" y="888667"/>
            <a:ext cx="4572000" cy="178510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Когда точно появился на свет первый календарь, не знает никто, настолько это давнее занятие в истории человечества. Первобытные люди вели счет дням на пластине из кости. Отметки на этой кости регистрируют перемещение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Луны по небу.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072055" y="3053095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Народы, жившие на территории Западной Европы, оставили после себя гигантские сооружения из стоящих по кругу каменных глыб - кромлехи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077448" y="4253403"/>
            <a:ext cx="479702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Много тысячелетий назад зародились первые, весьма примитивные календари. При этом первой естественной единицей измерения времени, тесно связанной с чередованием труда и отдыха человека, были сутки. В доисторические времена люди еще не умели писать, и поэтому счет дней им приходилось отмечать при помощи зарубок на палке или узелков, завязываемых на шнурах.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44003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Виды календарей</a:t>
            </a:r>
            <a:endParaRPr lang="ru-RU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596" y="928670"/>
            <a:ext cx="4286280" cy="5572164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Настольный календарь -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представляет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собой пирамидку, состоящую из календарных листов, скрепленных спиральной скрепкой.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Настенный календарь 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Настенный календарь может быть любого размера и содержать различные декоративные элементы. </a:t>
            </a:r>
            <a:endParaRPr lang="ru-RU" sz="1900" dirty="0" smtClean="0"/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2000" b="1" dirty="0" smtClean="0">
                <a:latin typeface="Times New Roman"/>
                <a:ea typeface="Times New Roman"/>
              </a:rPr>
              <a:t>Листовой настенный календарь </a:t>
            </a:r>
            <a:r>
              <a:rPr lang="ru-RU" sz="2000" dirty="0" smtClean="0">
                <a:latin typeface="Times New Roman"/>
                <a:ea typeface="Times New Roman"/>
              </a:rPr>
              <a:t>- </a:t>
            </a:r>
            <a:r>
              <a:rPr lang="ru-RU" sz="1900" dirty="0" smtClean="0">
                <a:latin typeface="Times New Roman"/>
                <a:ea typeface="Times New Roman"/>
              </a:rPr>
              <a:t>это наиболее распространенный вид календарей, который очень популярен среди населения. Это календари-плакаты.</a:t>
            </a:r>
          </a:p>
          <a:p>
            <a:pPr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2000" b="1" dirty="0" err="1" smtClean="0">
                <a:latin typeface="Times New Roman"/>
                <a:ea typeface="Times New Roman"/>
              </a:rPr>
              <a:t>Отрывно́й</a:t>
            </a:r>
            <a:r>
              <a:rPr lang="ru-RU" sz="2000" b="1" dirty="0" smtClean="0">
                <a:latin typeface="Times New Roman"/>
                <a:ea typeface="Times New Roman"/>
              </a:rPr>
              <a:t> календарь </a:t>
            </a:r>
            <a:r>
              <a:rPr lang="ru-RU" sz="2000" dirty="0" smtClean="0">
                <a:latin typeface="Times New Roman"/>
                <a:ea typeface="Times New Roman"/>
              </a:rPr>
              <a:t>— </a:t>
            </a:r>
            <a:r>
              <a:rPr lang="ru-RU" sz="1900" dirty="0" smtClean="0">
                <a:latin typeface="Times New Roman"/>
                <a:ea typeface="Times New Roman"/>
              </a:rPr>
              <a:t>настенный календарь-книжка с отрывными листами, где на одной странице располагается информация по данному дню (реже — неделя или месяц), а на другой размещена интересная информация на различные темы.</a:t>
            </a:r>
          </a:p>
          <a:p>
            <a:pPr algn="just">
              <a:buNone/>
            </a:pPr>
            <a:endParaRPr lang="ru-RU" sz="2000" dirty="0" smtClean="0">
              <a:latin typeface="Times New Roman"/>
              <a:ea typeface="Times New Roman"/>
            </a:endParaRPr>
          </a:p>
          <a:p>
            <a:pPr algn="just">
              <a:buNone/>
            </a:pPr>
            <a:endParaRPr lang="ru-RU" sz="20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86314" y="928670"/>
            <a:ext cx="4147374" cy="5643602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ru-RU" sz="1900" b="1" dirty="0" smtClean="0">
                <a:latin typeface="Times New Roman"/>
                <a:ea typeface="Times New Roman"/>
              </a:rPr>
              <a:t>Карманный календарь - э</a:t>
            </a:r>
            <a:r>
              <a:rPr lang="ru-RU" sz="1900" dirty="0" smtClean="0">
                <a:latin typeface="Times New Roman"/>
                <a:ea typeface="Times New Roman"/>
              </a:rPr>
              <a:t>то компактный календарь небольшого размера, который удобно носить в кармане или сумке.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Календарь знаменательных и памятных дат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содержит юбилейные даты из жизни отечественных и зарубежных писателей, поэтов, деятелей культуры и искусства, ученых.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ru-RU" sz="19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https://avatars.mds.yandex.net/get-zen_doc/3337090/pub_6009c9a811af84570bc95e75_6009d23046ad0562183af240/scale_12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04683">
            <a:off x="7000892" y="4786322"/>
            <a:ext cx="1820855" cy="18208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57224" y="214290"/>
            <a:ext cx="3929090" cy="485778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Календарь племени Майя</a:t>
            </a:r>
          </a:p>
          <a:p>
            <a:pPr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Календарь создан около четырех тысяч лет назад.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календаре майя в году 13 Лун (Луна соответствует нашему месяцу). Каждая Луна состоит из 28 дней и делится еще на 4 недели по семь дней. Всего 13 Лун содержит 364 дня. Год у майя начинался с 23 декабря и делился на 18 месяцев (по 20 дней).  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00628" y="1357298"/>
            <a:ext cx="3929090" cy="492922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1800" b="1" dirty="0" smtClean="0">
                <a:latin typeface="Times New Roman"/>
                <a:ea typeface="Times New Roman"/>
              </a:rPr>
              <a:t>Юлий Цезарь и его календарь</a:t>
            </a:r>
          </a:p>
          <a:p>
            <a:pPr algn="ctr">
              <a:buNone/>
            </a:pPr>
            <a:endParaRPr lang="ru-RU" sz="1800" b="1" dirty="0" smtClean="0">
              <a:latin typeface="Times New Roman"/>
              <a:ea typeface="Times New Roman"/>
            </a:endParaRPr>
          </a:p>
          <a:p>
            <a:pPr algn="ctr">
              <a:buNone/>
            </a:pPr>
            <a:endParaRPr lang="ru-RU" sz="1800" b="1" dirty="0" smtClean="0">
              <a:latin typeface="Times New Roman"/>
              <a:ea typeface="Times New Roman"/>
            </a:endParaRPr>
          </a:p>
          <a:p>
            <a:pPr algn="ctr">
              <a:buNone/>
            </a:pPr>
            <a:endParaRPr lang="ru-RU" sz="1800" b="1" dirty="0" smtClean="0">
              <a:latin typeface="Times New Roman"/>
              <a:ea typeface="Times New Roman"/>
            </a:endParaRPr>
          </a:p>
          <a:p>
            <a:pPr algn="ctr">
              <a:buNone/>
            </a:pPr>
            <a:endParaRPr lang="ru-RU" sz="1800" b="1" dirty="0" smtClean="0">
              <a:latin typeface="Times New Roman"/>
              <a:ea typeface="Times New Roman"/>
            </a:endParaRPr>
          </a:p>
          <a:p>
            <a:pPr algn="ctr">
              <a:buNone/>
            </a:pPr>
            <a:endParaRPr lang="ru-RU" sz="1800" b="1" dirty="0" smtClean="0">
              <a:latin typeface="Times New Roman"/>
              <a:ea typeface="Times New Roman"/>
            </a:endParaRPr>
          </a:p>
          <a:p>
            <a:pPr algn="just">
              <a:spcBef>
                <a:spcPts val="0"/>
              </a:spcBef>
              <a:buNone/>
            </a:pPr>
            <a:r>
              <a:rPr lang="ru-RU" sz="1800" dirty="0" smtClean="0">
                <a:latin typeface="Times New Roman"/>
                <a:ea typeface="Times New Roman"/>
              </a:rPr>
              <a:t>В 46 г. до н. э. Юлий Цезарь ввел календарь, получивший название юлианского. В основу календаря было положено годовое перемещение Солнца между звездами. Средняя продолжительность года устанавливалась в 365 дней. </a:t>
            </a:r>
          </a:p>
          <a:p>
            <a:pPr algn="just">
              <a:buNone/>
            </a:pPr>
            <a:endParaRPr lang="ru-RU" sz="1800" b="1" dirty="0" smtClean="0">
              <a:latin typeface="Times New Roman"/>
            </a:endParaRPr>
          </a:p>
          <a:p>
            <a:pPr algn="ctr">
              <a:buNone/>
            </a:pPr>
            <a:endParaRPr lang="ru-RU" sz="1800" b="1" dirty="0" smtClean="0">
              <a:latin typeface="Times New Roman"/>
            </a:endParaRPr>
          </a:p>
          <a:p>
            <a:pPr algn="ctr">
              <a:buNone/>
            </a:pPr>
            <a:endParaRPr lang="ru-RU" sz="1800" b="1" dirty="0" smtClean="0">
              <a:latin typeface="Times New Roman"/>
            </a:endParaRPr>
          </a:p>
          <a:p>
            <a:pPr algn="ctr">
              <a:buNone/>
            </a:pPr>
            <a:endParaRPr lang="ru-RU" sz="1800" b="1" dirty="0" smtClean="0">
              <a:latin typeface="Times New Roman"/>
            </a:endParaRPr>
          </a:p>
          <a:p>
            <a:pPr algn="ctr">
              <a:buNone/>
            </a:pPr>
            <a:endParaRPr lang="ru-RU" sz="1800" b="1" dirty="0" smtClean="0">
              <a:latin typeface="Times New Roman"/>
            </a:endParaRPr>
          </a:p>
          <a:p>
            <a:pPr algn="just">
              <a:buNone/>
            </a:pPr>
            <a:endParaRPr lang="ru-RU" sz="1800" b="1" dirty="0"/>
          </a:p>
        </p:txBody>
      </p:sp>
      <p:pic>
        <p:nvPicPr>
          <p:cNvPr id="5" name="image4.jpeg" descr="https://fsd.multiurok.ru/html/2018/09/19/s_5ba28bdb25d91/s953143_1_4.jpe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57884" y="1643050"/>
            <a:ext cx="1704975" cy="1600200"/>
          </a:xfrm>
          <a:prstGeom prst="rect">
            <a:avLst/>
          </a:prstGeom>
        </p:spPr>
      </p:pic>
      <p:pic>
        <p:nvPicPr>
          <p:cNvPr id="6" name="Picture 3" descr="https://avatars.mds.yandex.net/get-zen_doc/3337090/pub_6009c9a811af84570bc95e75_6009d23046ad0562183af240/scale_12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625279">
            <a:off x="1218442" y="4504599"/>
            <a:ext cx="1820855" cy="18208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71538" y="1357298"/>
            <a:ext cx="3800476" cy="478634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Григорианский календарь</a:t>
            </a:r>
          </a:p>
          <a:p>
            <a:pPr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1582 г. провел Папа Римский (Григорий XIII) на основе проекта итальянского врача и математика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Луиджи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Лилио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В честь Григория XIII календарь был назван Григорианским (“новый стиль”).</a:t>
            </a:r>
          </a:p>
          <a:p>
            <a:pPr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День после 4 октября 1582 года был объявлен 15 октября, чтобы поправить ошибку в 10 дней. “Новый стиль” отличается от “старого” тем, что каждые 400 лет имеется на 3 високосных года меньше. Из-за этого разница в 1 сутки накапливается не за 128, а за 3300 лет.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3504" y="214290"/>
            <a:ext cx="3657600" cy="628654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Календарь древней Руси - Древне Славянский Коляды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Даръ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Календарь древних славян уходит корнями в глубину веков. Древнеславянским календарем принято считать древнерусский календарь, существовавший у восточных славян еще во время царствования языческой культуры. Назывался он Коляды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даръ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5" name="image5.jpeg" descr="https://fsd.multiurok.ru/html/2018/09/19/s_5ba28bdb25d91/s953143_1_5.jpe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29256" y="785794"/>
            <a:ext cx="928694" cy="928686"/>
          </a:xfrm>
          <a:prstGeom prst="rect">
            <a:avLst/>
          </a:prstGeom>
        </p:spPr>
      </p:pic>
      <p:pic>
        <p:nvPicPr>
          <p:cNvPr id="6" name="Picture 3" descr="https://avatars.mds.yandex.net/get-zen_doc/3337090/pub_6009c9a811af84570bc95e75_6009d23046ad0562183af240/scale_12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04683">
            <a:off x="6438772" y="4367078"/>
            <a:ext cx="1820855" cy="18208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42976" y="500042"/>
            <a:ext cx="7643866" cy="607223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названиях месяцев отражались или природные явления, или признаки сельскохозяйственных работ: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Январь –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сечень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потому что можно начинать рубку леса.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Февраль –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снежень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или лютый из-за сильных холодов и морозов.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Март	–	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березозол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	Начинается 	пробуждение	берез,	время собирать березовый сок.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Апрель – цветень, это время цветения деревьев.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Май –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травень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потому что земля зеленеет от молодой травы.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Июнь –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червень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из-за начинающей спеть вишни.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Июль – липец, начинала цвести липа, а это и мед, и лекарство.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Август –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серпень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время начинать убирать урожай.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Сентябрь –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вересень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начало цветения вереска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Октябрь – листопад.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Ноябрь –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грудень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колея дорог замерзала и превращалась в груду мерзлых камней.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Декабрь – студень, ведь уже наступили морозы.</a:t>
            </a:r>
          </a:p>
          <a:p>
            <a:pPr>
              <a:buFont typeface="Arial" panose="020B0604020202020204" pitchFamily="34" charset="0"/>
              <a:buChar char="•"/>
            </a:pPr>
            <a:endParaRPr lang="ru-RU" sz="1400" dirty="0"/>
          </a:p>
        </p:txBody>
      </p:sp>
      <p:pic>
        <p:nvPicPr>
          <p:cNvPr id="5" name="image6.png" descr="https://fsd.multiurok.ru/html/2018/09/19/s_5ba28bdb25d91/s953143_1_6.png"/>
          <p:cNvPicPr>
            <a:picLocks noGrp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7143768" y="5286388"/>
            <a:ext cx="1214446" cy="12144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428604"/>
            <a:ext cx="7498080" cy="5715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ИССЛЕДОВАНИЕ «ЧЕТЫРЕХУГОЛЬНИКИ В КАЛЕНДАРЕ»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effectLst/>
            </a:endParaRPr>
          </a:p>
        </p:txBody>
      </p:sp>
      <p:pic>
        <p:nvPicPr>
          <p:cNvPr id="5" name="image8.jpeg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14348" y="785794"/>
            <a:ext cx="2500330" cy="2714644"/>
          </a:xfrm>
          <a:prstGeom prst="rect">
            <a:avLst/>
          </a:prstGeom>
        </p:spPr>
      </p:pic>
      <p:pic>
        <p:nvPicPr>
          <p:cNvPr id="6" name="image9.jpe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43306" y="1357298"/>
            <a:ext cx="2643206" cy="3143272"/>
          </a:xfrm>
          <a:prstGeom prst="rect">
            <a:avLst/>
          </a:prstGeom>
        </p:spPr>
      </p:pic>
      <p:pic>
        <p:nvPicPr>
          <p:cNvPr id="7" name="image10.jpe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57950" y="3714752"/>
            <a:ext cx="2571768" cy="25003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90</TotalTime>
  <Words>1040</Words>
  <Application>Microsoft Office PowerPoint</Application>
  <PresentationFormat>Экран (4:3)</PresentationFormat>
  <Paragraphs>90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Corbel</vt:lpstr>
      <vt:lpstr>Gill Sans MT</vt:lpstr>
      <vt:lpstr>Times New Roman</vt:lpstr>
      <vt:lpstr>Verdana</vt:lpstr>
      <vt:lpstr>Wingdings</vt:lpstr>
      <vt:lpstr>Wingdings 2</vt:lpstr>
      <vt:lpstr>Солнцестояние</vt:lpstr>
      <vt:lpstr>Муниципальное автономное общеобразовательное учреждение  «Общеобразовательная школа-интернат №9 среднего общего образования» </vt:lpstr>
      <vt:lpstr>Презентация PowerPoint</vt:lpstr>
      <vt:lpstr>Гипотеза исследования связана с предположением, что, изучив особенности табель–календарей, можно исследовать немало задач по теме «Календари», которые украсят уроки математики, и их можно применять и во внеклассной работе: олимпиадах, турнирах, конкурсах, марафонах.  </vt:lpstr>
      <vt:lpstr>История появления календаря. </vt:lpstr>
      <vt:lpstr>Виды календарей</vt:lpstr>
      <vt:lpstr>Презентация PowerPoint</vt:lpstr>
      <vt:lpstr>Презентация PowerPoint</vt:lpstr>
      <vt:lpstr>Презентация PowerPoint</vt:lpstr>
      <vt:lpstr>ИССЛЕДОВАНИЕ «ЧЕТЫРЕХУГОЛЬНИКИ В КАЛЕНДАРЕ» </vt:lpstr>
      <vt:lpstr>Квадрат 2х2 Сумма чисел на одной диагонали выделенного квадрата, равна сумме чисел на другой диагонали.    Квадрат 3х3 Чтобы найти сумму девяти чисел, в выделенном квадрате календаря, необходимо к меньшему числу прибавить 8 и сумму умножить на 9.     Квадрат 4х4 Чтобы найти сумму шестнадцати чисел, в выделенном квадрате календаря, необходимо из большего числа вычесть 12 и полученную разность умножить на 16. На рассмотренных принципах в цирке проводят шоу на быстрое вычисление сумм. </vt:lpstr>
      <vt:lpstr>Интересные факты о  календаре </vt:lpstr>
      <vt:lpstr>Заключение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автономное общеобразовательное учреждение  «Общеобразовательная школа-интернат №9 среднего общего образования» </dc:title>
  <dc:creator>Admin</dc:creator>
  <cp:lastModifiedBy>Елена Пастухова</cp:lastModifiedBy>
  <cp:revision>12</cp:revision>
  <dcterms:created xsi:type="dcterms:W3CDTF">2022-01-16T15:04:47Z</dcterms:created>
  <dcterms:modified xsi:type="dcterms:W3CDTF">2022-01-21T03:12:59Z</dcterms:modified>
</cp:coreProperties>
</file>